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all, </a:t>
            </a:r>
            <a:r>
              <a:rPr lang="en"/>
              <a:t>Myself along side …..</a:t>
            </a:r>
            <a:r>
              <a:rPr lang="en"/>
              <a:t> will be going over our findings related to the release of ride-sharing apps and alcohol-related traffic fatalities.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9a3083f84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9a3083f84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Here we can see the impared driving deaths before and after the release of ridesharing apps for July 4th and Labor day.</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Most significant changes seen is the decrease on Labor day from 2002 to the year 2019.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July 4th we see some years with notable decreased rates in imparied driving deaths, like in 2007 and 2018. Although the decrease isn’t as significant as it was for Labor day, ultimately there is an overall decrease after the release of RideSharing apps.  </a:t>
            </a:r>
            <a:endParaRPr sz="16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9a3083f84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9a3083f84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Here we can see the impared driving deaths before and after the release of ridesharing apps for Thanksgiving and Christmas.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For both holidays we see a significant decrease in imparied driving related deaths after the release of ridesharing apps.</a:t>
            </a:r>
            <a:endParaRPr sz="16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a74dc1da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a74dc1da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9cf2a4277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9cf2a4277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Date range 2013-2019 bc uber/lyft not fully available to </a:t>
            </a:r>
            <a:r>
              <a:rPr lang="en"/>
              <a:t>counties in sample until 2013</a:t>
            </a:r>
            <a:endParaRPr/>
          </a:p>
          <a:p>
            <a:pPr indent="0" lvl="0" marL="0" rtl="0" algn="l">
              <a:spcBef>
                <a:spcPts val="0"/>
              </a:spcBef>
              <a:spcAft>
                <a:spcPts val="0"/>
              </a:spcAft>
              <a:buNone/>
            </a:pPr>
            <a:r>
              <a:rPr lang="en"/>
              <a:t>Red rectangle = not a representation of 2008-2013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will analyze traffic fatality data sets before RideSharing apps like Uber and Lyft were released. In this data set we are comparing traffic fatalities in Rural and Urban areas. Rural areas are those that have less access to RideSharing apps as opposed to Urban areas. We can see that there is roughly between 1000 to 1400 traffic fatalities in Urban areas, but that makes sense given that population density in Urban areas would be greater. Rural areas sees a small but steady decline in drunk driving fatalities spanning from 2002 to 2019.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9cf2a427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9cf2a427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Delving a bit further into detail with our datasets, we have congregated a graph that displays the range of traffic </a:t>
            </a:r>
            <a:r>
              <a:rPr lang="en"/>
              <a:t>fatalities before and after</a:t>
            </a:r>
            <a:r>
              <a:rPr lang="en"/>
              <a:t> to the release of RideSharing apps in both Urban and Rural cities </a:t>
            </a:r>
            <a:r>
              <a:rPr lang="en"/>
              <a:t>spanning</a:t>
            </a:r>
            <a:r>
              <a:rPr lang="en"/>
              <a:t> from 2002 to 2019.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Rural counties we can see that Imperial county has the </a:t>
            </a:r>
            <a:r>
              <a:rPr lang="en"/>
              <a:t>greatest number of fatalities initially, but after the release and use of ridesharing apps, the number of fatatlies goes down substantially. Placer county also sees a great decline in drunk driving related fatalities after the release of RideSharing apps.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Urban cities, the graph congregated looks a bit different compared to the Rural areas. It seems as though there were no significant changes in the decline of drunk driving related fatalities post RideSharing apps being released. LA county sees a bit of a decline then an incline, but seems to be maintaining a steady rate of fatalities across the last decade and a half.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97faa20a9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97faa20a9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key findings after </a:t>
            </a:r>
            <a:r>
              <a:rPr lang="en"/>
              <a:t>analyzing</a:t>
            </a:r>
            <a:r>
              <a:rPr lang="en"/>
              <a:t> our data-sets are reported as following;</a:t>
            </a:r>
            <a:endParaRPr/>
          </a:p>
          <a:p>
            <a:pPr indent="-298450" lvl="0" marL="457200" rtl="0" algn="l">
              <a:spcBef>
                <a:spcPts val="0"/>
              </a:spcBef>
              <a:spcAft>
                <a:spcPts val="0"/>
              </a:spcAft>
              <a:buSzPts val="1100"/>
              <a:buChar char="-"/>
            </a:pPr>
            <a:r>
              <a:rPr lang="en"/>
              <a:t>We see an overall decline in drunk driving fatalities in Urban areas. Ranging from 2008 to 2013, we see an overall decrease sum of 10% and major </a:t>
            </a:r>
            <a:r>
              <a:rPr lang="en"/>
              <a:t>counties</a:t>
            </a:r>
            <a:r>
              <a:rPr lang="en"/>
              <a:t> like LA going down 12% and San Diego county going down 24% in drunk driving related </a:t>
            </a:r>
            <a:r>
              <a:rPr lang="en"/>
              <a:t>fatalities</a:t>
            </a:r>
            <a:r>
              <a:rPr lang="en"/>
              <a:t>. </a:t>
            </a:r>
            <a:endParaRPr/>
          </a:p>
          <a:p>
            <a:pPr indent="-298450" lvl="0" marL="457200" rtl="0" algn="l">
              <a:spcBef>
                <a:spcPts val="0"/>
              </a:spcBef>
              <a:spcAft>
                <a:spcPts val="0"/>
              </a:spcAft>
              <a:buSzPts val="1100"/>
              <a:buChar char="-"/>
            </a:pPr>
            <a:r>
              <a:rPr lang="en"/>
              <a:t>Following the release of ridesharing apps, we see an overall increase of 26% of drunk driving related fatatlities. </a:t>
            </a:r>
            <a:endParaRPr/>
          </a:p>
          <a:p>
            <a:pPr indent="-298450" lvl="0" marL="457200" rtl="0" algn="l">
              <a:spcBef>
                <a:spcPts val="0"/>
              </a:spcBef>
              <a:spcAft>
                <a:spcPts val="0"/>
              </a:spcAft>
              <a:buSzPts val="1100"/>
              <a:buChar char="-"/>
            </a:pPr>
            <a:r>
              <a:rPr lang="en"/>
              <a:t>Rural counties have generally stayed the same; however, we do a see a decrease in drunk driving related fataltiies in Butte, Imperial and Placer County.</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97faa20a9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97faa20a9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Delving a bit further into detail with Urban areas and Drunk driving </a:t>
            </a:r>
            <a:r>
              <a:rPr lang="en"/>
              <a:t>fatalities</a:t>
            </a:r>
            <a:r>
              <a:rPr lang="en"/>
              <a:t>, we generated graphs using our datasets with regards to Urban area rates of drunk driving fatalities.  </a:t>
            </a:r>
            <a:endParaRPr/>
          </a:p>
          <a:p>
            <a:pPr indent="0" lvl="0" marL="0" rtl="0" algn="l">
              <a:spcBef>
                <a:spcPts val="0"/>
              </a:spcBef>
              <a:spcAft>
                <a:spcPts val="0"/>
              </a:spcAft>
              <a:buNone/>
            </a:pPr>
            <a:r>
              <a:rPr lang="en"/>
              <a:t>We looked at data sets before and after the release of RideSharing apps to see if there were any differences in the rate of Drunk Driving related </a:t>
            </a:r>
            <a:r>
              <a:rPr lang="en"/>
              <a:t>incidents</a:t>
            </a:r>
            <a:r>
              <a:rPr lang="en"/>
              <a:t> </a:t>
            </a:r>
            <a:endParaRPr/>
          </a:p>
          <a:p>
            <a:pPr indent="0" lvl="0" marL="0" rtl="0" algn="l">
              <a:spcBef>
                <a:spcPts val="0"/>
              </a:spcBef>
              <a:spcAft>
                <a:spcPts val="0"/>
              </a:spcAft>
              <a:buNone/>
            </a:pPr>
            <a:r>
              <a:rPr lang="en"/>
              <a:t>and if RideSharing apps proved to serve as a form public health and safety.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9cf2a4277d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9cf2a4277d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analyzing out datasets of drunk driving related </a:t>
            </a:r>
            <a:r>
              <a:rPr lang="en"/>
              <a:t>fatalities in Urban areas before and after RideSharing apps, we found a few key findings:</a:t>
            </a:r>
            <a:endParaRPr/>
          </a:p>
          <a:p>
            <a:pPr indent="-298450" lvl="0" marL="457200" rtl="0" algn="l">
              <a:spcBef>
                <a:spcPts val="0"/>
              </a:spcBef>
              <a:spcAft>
                <a:spcPts val="0"/>
              </a:spcAft>
              <a:buSzPts val="1100"/>
              <a:buChar char="-"/>
            </a:pPr>
            <a:r>
              <a:rPr lang="en"/>
              <a:t>First, we saw an overall decrease in drunk driving fatalities within the first 3 years after ridesharing apps had been released.</a:t>
            </a:r>
            <a:endParaRPr/>
          </a:p>
          <a:p>
            <a:pPr indent="-298450" lvl="0" marL="457200" rtl="0" algn="l">
              <a:spcBef>
                <a:spcPts val="0"/>
              </a:spcBef>
              <a:spcAft>
                <a:spcPts val="0"/>
              </a:spcAft>
              <a:buSzPts val="1100"/>
              <a:buChar char="-"/>
            </a:pPr>
            <a:r>
              <a:rPr lang="en"/>
              <a:t>However, we notice a gradual increase in drunk driving fatalities even after the release of ridesharing apps. </a:t>
            </a:r>
            <a:endParaRPr/>
          </a:p>
          <a:p>
            <a:pPr indent="-298450" lvl="0" marL="457200" rtl="0" algn="l">
              <a:spcBef>
                <a:spcPts val="0"/>
              </a:spcBef>
              <a:spcAft>
                <a:spcPts val="0"/>
              </a:spcAft>
              <a:buSzPts val="1100"/>
              <a:buChar char="-"/>
            </a:pPr>
            <a:r>
              <a:rPr lang="en"/>
              <a:t>San Diego county initially saw a decrease of 30% in the first year, but eventually noticed  a gradual increase. Still with the increase, San Diego counties drunk driving related fatalities were not as high as the initially were prior to the release of ridesharing apps. </a:t>
            </a:r>
            <a:endParaRPr/>
          </a:p>
          <a:p>
            <a:pPr indent="-298450" lvl="0" marL="457200" rtl="0" algn="l">
              <a:spcBef>
                <a:spcPts val="0"/>
              </a:spcBef>
              <a:spcAft>
                <a:spcPts val="0"/>
              </a:spcAft>
              <a:buSzPts val="1100"/>
              <a:buChar char="-"/>
            </a:pPr>
            <a:r>
              <a:rPr lang="en"/>
              <a:t>SF county saw a small but steady decrease and OC saw no significant changes with the introduction of RideSharing apps.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97faa20a9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97faa20a9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examines graphs generated using data sets </a:t>
            </a:r>
            <a:r>
              <a:rPr lang="en"/>
              <a:t>congregated</a:t>
            </a:r>
            <a:r>
              <a:rPr lang="en"/>
              <a:t> of drunk driving </a:t>
            </a:r>
            <a:r>
              <a:rPr lang="en"/>
              <a:t>fatalities</a:t>
            </a:r>
            <a:r>
              <a:rPr lang="en"/>
              <a:t> in Rural areas before and after the release of ridesharing apps.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9cf2a4277d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9cf2a4277d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key findings on Rural Counties and the rate of drunk driving incidents before &amp; after the release of ride sharing apps is as follows:</a:t>
            </a:r>
            <a:endParaRPr/>
          </a:p>
          <a:p>
            <a:pPr indent="-298450" lvl="0" marL="457200" rtl="0" algn="l">
              <a:spcBef>
                <a:spcPts val="0"/>
              </a:spcBef>
              <a:spcAft>
                <a:spcPts val="0"/>
              </a:spcAft>
              <a:buSzPts val="1100"/>
              <a:buChar char="-"/>
            </a:pPr>
            <a:r>
              <a:rPr lang="en"/>
              <a:t>Butte and Placer county saw an initial decrease of drunk driving </a:t>
            </a:r>
            <a:r>
              <a:rPr lang="en"/>
              <a:t>fatalities</a:t>
            </a:r>
            <a:r>
              <a:rPr lang="en"/>
              <a:t> following the release of ridesharing apps, but similar to </a:t>
            </a:r>
            <a:r>
              <a:rPr lang="en"/>
              <a:t>urban</a:t>
            </a:r>
            <a:r>
              <a:rPr lang="en"/>
              <a:t> cities, we see drunk driving </a:t>
            </a:r>
            <a:r>
              <a:rPr lang="en"/>
              <a:t>fatalities</a:t>
            </a:r>
            <a:r>
              <a:rPr lang="en"/>
              <a:t> pick up following the release of those apps.</a:t>
            </a:r>
            <a:endParaRPr/>
          </a:p>
          <a:p>
            <a:pPr indent="-298450" lvl="0" marL="457200" rtl="0" algn="l">
              <a:spcBef>
                <a:spcPts val="0"/>
              </a:spcBef>
              <a:spcAft>
                <a:spcPts val="0"/>
              </a:spcAft>
              <a:buSzPts val="1100"/>
              <a:buChar char="-"/>
            </a:pPr>
            <a:r>
              <a:rPr lang="en"/>
              <a:t>Imperial county sees an overall decrease in the number of drunk driving </a:t>
            </a:r>
            <a:r>
              <a:rPr lang="en"/>
              <a:t>fatalities</a:t>
            </a:r>
            <a:r>
              <a:rPr lang="en"/>
              <a:t> following the release of ridesharing apps. </a:t>
            </a:r>
            <a:endParaRPr/>
          </a:p>
          <a:p>
            <a:pPr indent="-298450" lvl="0" marL="457200" rtl="0" algn="l">
              <a:spcBef>
                <a:spcPts val="0"/>
              </a:spcBef>
              <a:spcAft>
                <a:spcPts val="0"/>
              </a:spcAft>
              <a:buSzPts val="1100"/>
              <a:buChar char="-"/>
            </a:pPr>
            <a:r>
              <a:rPr lang="en"/>
              <a:t>Shasta County sees an overall increase in the rate of drunk driving </a:t>
            </a:r>
            <a:r>
              <a:rPr lang="en"/>
              <a:t>fatalities</a:t>
            </a:r>
            <a:r>
              <a:rPr lang="en"/>
              <a:t> even with the release of ridesharing apps.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97faa20a9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97faa20a9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Intoxicated </a:t>
            </a:r>
            <a:r>
              <a:rPr lang="en"/>
              <a:t>driving, at large, proves to be one of the top causes of car fatalities. In our research, we’ve decided to analyze data sets of Ride-sharing apps in an effort to understand if they’ve proven to fill the gaps in existing transportation networks like taxis &amp; public transportation. Uber and Lyft are the 2 most widely known ride-sharing apps in the country today, and we will utilize data sets from these ride-sharing apps to identify if they have contributed to the reduction of drunk driving fatalities.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Intoxicated driving is responsible for 1 in 3 traffic fatalities. Ride-sharing apps, like uber and lyft, have emphasized that the use of their services will aid in reducing the number of drunk driving fatalities.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Ride-sharing apps can be seen as a form of public safety, in reducing the number of drunk driving fatalities.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will be addressing the following Proposal questions: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Has the release of ride-sharing apps/services contributed to the reduction of drunk-driving related incidents?</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Is there a correlation between drunk-driving incidents and the use of ride-sharing app/services during holiday periods?</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Is there a metro vs. rural correlation between increased or reduced drunk driving incidents (based on ride-sharing service availability).</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Is there a correlation related to crashes by vehicle type?</a:t>
            </a:r>
            <a:endParaRPr>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Total number of car crashes</a:t>
            </a:r>
            <a:endParaRPr>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Fatality crashes by vehicle type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9cf2a4277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9cf2a4277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venture to understand whether or not RideSharing apps can attest to the decrease in drunk driving </a:t>
            </a:r>
            <a:r>
              <a:rPr lang="en"/>
              <a:t>related</a:t>
            </a:r>
            <a:r>
              <a:rPr lang="en"/>
              <a:t> </a:t>
            </a:r>
            <a:r>
              <a:rPr lang="en"/>
              <a:t>fatalities, we delve a bit deeper into</a:t>
            </a:r>
            <a:r>
              <a:rPr lang="en"/>
              <a:t> our data sets and analyze different vehicle types to get a better understanding of which types of vehicles are most likely to be involved in drunk driving related incidents.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analyze vehicle types in both Rural and Urban areas.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Passenger</a:t>
            </a:r>
            <a:r>
              <a:rPr lang="en"/>
              <a:t> cars seem to be the most likely to be involved in impaired driving related incidents in both rural and urban areas.</a:t>
            </a:r>
            <a:endParaRPr/>
          </a:p>
          <a:p>
            <a:pPr indent="-298450" lvl="0" marL="457200" rtl="0" algn="l">
              <a:spcBef>
                <a:spcPts val="0"/>
              </a:spcBef>
              <a:spcAft>
                <a:spcPts val="0"/>
              </a:spcAft>
              <a:buSzPts val="1100"/>
              <a:buChar char="-"/>
            </a:pPr>
            <a:r>
              <a:rPr lang="en"/>
              <a:t>We see an overall decrease in the </a:t>
            </a:r>
            <a:r>
              <a:rPr lang="en"/>
              <a:t>number</a:t>
            </a:r>
            <a:r>
              <a:rPr lang="en"/>
              <a:t> of passenger related </a:t>
            </a:r>
            <a:r>
              <a:rPr lang="en"/>
              <a:t>vehicle</a:t>
            </a:r>
            <a:r>
              <a:rPr lang="en"/>
              <a:t> crashes after the </a:t>
            </a:r>
            <a:r>
              <a:rPr lang="en"/>
              <a:t>release</a:t>
            </a:r>
            <a:r>
              <a:rPr lang="en"/>
              <a:t> of ridesharing apps in  both rural and urban regions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9cf2a4277d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9cf2a4277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Taking it a bit </a:t>
            </a:r>
            <a:r>
              <a:rPr lang="en"/>
              <a:t>further</a:t>
            </a:r>
            <a:r>
              <a:rPr lang="en"/>
              <a:t> for Urban areas, we took a closer look at data sets for both LA and Orange County to see </a:t>
            </a:r>
            <a:r>
              <a:rPr lang="en"/>
              <a:t>which</a:t>
            </a:r>
            <a:r>
              <a:rPr lang="en"/>
              <a:t> type of vehicles are most likely to be involved in imparied driving related incidents both before and after the release of ride sharing apps.</a:t>
            </a:r>
            <a:endParaRPr/>
          </a:p>
          <a:p>
            <a:pPr indent="-298450" lvl="0" marL="457200" rtl="0" algn="l">
              <a:spcBef>
                <a:spcPts val="0"/>
              </a:spcBef>
              <a:spcAft>
                <a:spcPts val="0"/>
              </a:spcAft>
              <a:buSzPts val="1100"/>
              <a:buChar char="-"/>
            </a:pPr>
            <a:r>
              <a:rPr lang="en"/>
              <a:t>In the diagram, it is clear to see there is a steady </a:t>
            </a:r>
            <a:r>
              <a:rPr lang="en"/>
              <a:t>decrease</a:t>
            </a:r>
            <a:r>
              <a:rPr lang="en"/>
              <a:t> in passenger </a:t>
            </a:r>
            <a:r>
              <a:rPr lang="en"/>
              <a:t>vehicle</a:t>
            </a:r>
            <a:r>
              <a:rPr lang="en"/>
              <a:t> </a:t>
            </a:r>
            <a:r>
              <a:rPr lang="en"/>
              <a:t>related</a:t>
            </a:r>
            <a:r>
              <a:rPr lang="en"/>
              <a:t> drunk driving incidents in both urban countys.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9cf2a4277d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9cf2a4277d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key findings from the data sets and after analyzing the graphs, we can see there is an overall decrease in drunk driving related incidents for all types of vehicles, but more specifically passenger vehicles in both rural and urban areas.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97faa20a9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97faa20a9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conducting our research, we can conclude, that although there are a </a:t>
            </a:r>
            <a:r>
              <a:rPr lang="en"/>
              <a:t>multitude</a:t>
            </a:r>
            <a:r>
              <a:rPr lang="en"/>
              <a:t> of factors that are impossible to account for, we can see an overall decrease in the number of drunk driving related incidents after the release of ride sharing apps. </a:t>
            </a:r>
            <a:endParaRPr/>
          </a:p>
          <a:p>
            <a:pPr indent="-298450" lvl="0" marL="457200" rtl="0" algn="l">
              <a:spcBef>
                <a:spcPts val="0"/>
              </a:spcBef>
              <a:spcAft>
                <a:spcPts val="0"/>
              </a:spcAft>
              <a:buSzPts val="1100"/>
              <a:buChar char="-"/>
            </a:pPr>
            <a:r>
              <a:rPr lang="en"/>
              <a:t>Rural and Urban areas both have seen decreases </a:t>
            </a:r>
            <a:r>
              <a:rPr lang="en"/>
              <a:t>independent</a:t>
            </a:r>
            <a:r>
              <a:rPr lang="en"/>
              <a:t> of the </a:t>
            </a:r>
            <a:r>
              <a:rPr lang="en"/>
              <a:t>popularity</a:t>
            </a:r>
            <a:r>
              <a:rPr lang="en"/>
              <a:t> urban cities may have using ridesharing apps. Rural areas seem to be just as impacted by the use of ridesharing apps and the decrease in drunk driving related incidents. </a:t>
            </a:r>
            <a:endParaRPr/>
          </a:p>
          <a:p>
            <a:pPr indent="-298450" lvl="0" marL="457200" rtl="0" algn="l">
              <a:spcBef>
                <a:spcPts val="0"/>
              </a:spcBef>
              <a:spcAft>
                <a:spcPts val="0"/>
              </a:spcAft>
              <a:buSzPts val="1100"/>
              <a:buChar char="-"/>
            </a:pPr>
            <a:r>
              <a:rPr lang="en"/>
              <a:t>Ride-sharing apps seem to have contributed to the reduction in Holiday Fatalities, but after deeper study, there are certainly other contributing factors.</a:t>
            </a:r>
            <a:endParaRPr/>
          </a:p>
          <a:p>
            <a:pPr indent="-298450" lvl="0" marL="457200" rtl="0" algn="l">
              <a:spcBef>
                <a:spcPts val="0"/>
              </a:spcBef>
              <a:spcAft>
                <a:spcPts val="0"/>
              </a:spcAft>
              <a:buSzPts val="1100"/>
              <a:buChar char="-"/>
            </a:pPr>
            <a:r>
              <a:rPr lang="en"/>
              <a:t>The use of Ridesharing apps has proven, to some degree, that it has filled some of the gaps that taxis and public </a:t>
            </a:r>
            <a:r>
              <a:rPr lang="en"/>
              <a:t>transportation</a:t>
            </a:r>
            <a:r>
              <a:rPr lang="en"/>
              <a:t> systems have left open. Being that one can </a:t>
            </a:r>
            <a:r>
              <a:rPr lang="en"/>
              <a:t>utilize</a:t>
            </a:r>
            <a:r>
              <a:rPr lang="en"/>
              <a:t> a rideshare app from the ease of their own fingertips, allows people to get to and from safely and </a:t>
            </a:r>
            <a:r>
              <a:rPr lang="en"/>
              <a:t>efficiently</a:t>
            </a:r>
            <a:r>
              <a:rPr lang="en"/>
              <a:t> not risking driving under the influence.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a829506c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a829506c6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9efa80261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9efa80261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We’ll be starting off with data gathered from Google Trends.</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This approach is to assess whether ridesharing services such as Uber and Lyft penetrate the market instead of a simple market presence. </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Google Trends actually tracks the relative popularity of a search interest - it’s like their “popularity hits” based on location and time.</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In this project, we focused on California because the state varies from its inland rural counties such as Placer and Shasta as well as the large metro counties such as LA and San Francisco.</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2013 to 2019 were the years analyzed because we wanted to see a time frame of 8 years before the app (which will be later presented) and 8 years after the app developed. Lyft in 2012 and Uber in 2009.</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endParaRPr>
          </a:p>
          <a:p>
            <a:pPr indent="0" lvl="0" marL="0" rtl="0" algn="l">
              <a:lnSpc>
                <a:spcPct val="115000"/>
              </a:lnSpc>
              <a:spcBef>
                <a:spcPts val="0"/>
              </a:spcBef>
              <a:spcAft>
                <a:spcPts val="0"/>
              </a:spcAft>
              <a:buNone/>
            </a:pPr>
            <a:r>
              <a:rPr lang="en" sz="1050">
                <a:solidFill>
                  <a:schemeClr val="dk1"/>
                </a:solidFill>
              </a:rPr>
              <a:t>So before we get into the data regarding fatalities post app and the impact, let’s see how ridesharing appts - Uber and Lyft were in these CA counties</a:t>
            </a:r>
            <a:endParaRPr>
              <a:solidFill>
                <a:schemeClr val="dk1"/>
              </a:solidFill>
              <a:latin typeface="Lato"/>
              <a:ea typeface="Lato"/>
              <a:cs typeface="Lato"/>
              <a:sym typeface="La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9ce8aaa40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9ce8aaa40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So how popular were ride sharing apps in rural areas? Were they as accessible? Could rural areas be less likely to utilize ridesharing apps due to the region being less populated or its lack of technologic dependency?</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As you can see here, when Uber was introduced to rural communities such as Butte/Placer/Shasta and Imperial Counties the google trend data was cumulative because data was very low. The rural areas were not early adopters of ridesharing (as some cities were launched a year or two after urban cities) therefore interest in the apps were not as popular. Uber peak interest was in 2017 with 900 popular search interests and Lyft in 2017 with almost 3000 hits and continue to decrease for Uber and fluctuate for Lyft (this may be due to other factors like payouts for drivers, sexual harassment case involving Uber, business accounts, etc.).</a:t>
            </a:r>
            <a:endParaRPr sz="1050">
              <a:solidFill>
                <a:schemeClr val="dk1"/>
              </a:solidFill>
            </a:endParaRPr>
          </a:p>
          <a:p>
            <a:pPr indent="0" lvl="0" marL="0" rtl="0" algn="l">
              <a:spcBef>
                <a:spcPts val="0"/>
              </a:spcBef>
              <a:spcAft>
                <a:spcPts val="0"/>
              </a:spcAft>
              <a:buNone/>
            </a:pPr>
            <a:r>
              <a:t/>
            </a: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9ce8aaa40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9ce8aaa40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URBAN</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LA/OC and SF were early adopters of the apps and their popular interest was a lot more than the rural counties, with interest &gt;4000 searches and sometimes up to 4500 searches..</a:t>
            </a:r>
            <a:endParaRPr sz="105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97faa20a9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97faa20a9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Rural counties (Butte/Placer/Shasta, Imperial) were not early adopters of rideshare services and continue to not be big participants in the service. </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Research has shown that this may be due to technological infrastructure (with shoddy internet service) and less of a desire to adopt the ride-hailing ways like city folks do.</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Lyft seems to have higher interest in rural areas (2017-2019) and that is due to their expansion model of reaching out to less denser populations.</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Uber was highly successful in LA/Orange County first and a year later Lyft launched successfully in San Diego and San Francisco. </a:t>
            </a:r>
            <a:endParaRPr sz="10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a74dc1da2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a74dc1da2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Lato"/>
              <a:ea typeface="Lato"/>
              <a:cs typeface="Lato"/>
              <a:sym typeface="La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9a3083f8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9a3083f8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We questioned the rate of drunk driving </a:t>
            </a:r>
            <a:r>
              <a:rPr lang="en" sz="1500"/>
              <a:t>fatalities</a:t>
            </a:r>
            <a:r>
              <a:rPr lang="en" sz="1500"/>
              <a:t> during the holiday seasons, as we know Ridesharing apps like Uber and Lyft </a:t>
            </a:r>
            <a:r>
              <a:rPr lang="en" sz="1500"/>
              <a:t>noticeably</a:t>
            </a:r>
            <a:r>
              <a:rPr lang="en" sz="1500"/>
              <a:t> hike up their prices. Does an increase in rates of ridesharing apps, lead to an increase of drunk driving related fatalities? Does the holiday season, in general, see a higher number of drunk driving related incidents?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We took a number of </a:t>
            </a:r>
            <a:r>
              <a:rPr lang="en" sz="1500"/>
              <a:t>significant</a:t>
            </a:r>
            <a:r>
              <a:rPr lang="en" sz="1500"/>
              <a:t> holidays and </a:t>
            </a:r>
            <a:r>
              <a:rPr lang="en" sz="1500"/>
              <a:t>analyzed</a:t>
            </a:r>
            <a:r>
              <a:rPr lang="en" sz="1500"/>
              <a:t> data sets from before and after the release of ridesharing apps to see if there was a significant difference. </a:t>
            </a:r>
            <a:endParaRPr sz="1500"/>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9a3083f8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9a3083f8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Here we can see the impared driving deaths before and </a:t>
            </a:r>
            <a:r>
              <a:rPr lang="en" sz="1700"/>
              <a:t>after</a:t>
            </a:r>
            <a:r>
              <a:rPr lang="en" sz="1700"/>
              <a:t> the release of ridesharing apps for New years and Memorial day.</a:t>
            </a:r>
            <a:endParaRPr sz="1700"/>
          </a:p>
          <a:p>
            <a:pPr indent="-336550" lvl="0" marL="457200" rtl="0" algn="l">
              <a:spcBef>
                <a:spcPts val="0"/>
              </a:spcBef>
              <a:spcAft>
                <a:spcPts val="0"/>
              </a:spcAft>
              <a:buSzPts val="1700"/>
              <a:buChar char="-"/>
            </a:pPr>
            <a:r>
              <a:rPr lang="en" sz="1700"/>
              <a:t>Overall we see a </a:t>
            </a:r>
            <a:r>
              <a:rPr lang="en" sz="1700"/>
              <a:t>significant</a:t>
            </a:r>
            <a:r>
              <a:rPr lang="en" sz="1700"/>
              <a:t> decrease from the year 2002 to 2019 in inpaired driving related deaths </a:t>
            </a:r>
            <a:endParaRPr sz="17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trends.google.com/trends/explore?geo=US&amp;q=lyft,uber" TargetMode="External"/><Relationship Id="rId4" Type="http://schemas.openxmlformats.org/officeDocument/2006/relationships/hyperlink" Target="https://cdan.nhtsa.gov/SASStoredProcess/guest" TargetMode="External"/><Relationship Id="rId5" Type="http://schemas.openxmlformats.org/officeDocument/2006/relationships/hyperlink" Target="https://www-fars.nhtsa.dot.gov/States/StatesFatalitiesFatalityRates.aspx" TargetMode="External"/><Relationship Id="rId6" Type="http://schemas.openxmlformats.org/officeDocument/2006/relationships/hyperlink" Target="https://www-fars.nhtsa.dot.gov/States/StatesAlcohol.aspx" TargetMode="External"/><Relationship Id="rId7" Type="http://schemas.openxmlformats.org/officeDocument/2006/relationships/hyperlink" Target="https://www-fars.nhtsa.dot.gov/Main/index.asp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Ride-Sharing Apps and Alcohol-Related Traffic Fatalities</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935"/>
              <a:buNone/>
            </a:pPr>
            <a:r>
              <a:rPr lang="en" sz="1260"/>
              <a:t>Presented by: Jonathan Rico, Nicholas Dao, Robert Hascall, Ronnie Khatib, Roy Jiang, Stephanie Tran</a:t>
            </a:r>
            <a:endParaRPr sz="1260"/>
          </a:p>
        </p:txBody>
      </p:sp>
      <p:sp>
        <p:nvSpPr>
          <p:cNvPr id="88" name="Google Shape;88;p13"/>
          <p:cNvSpPr txBox="1"/>
          <p:nvPr>
            <p:ph idx="1" type="subTitle"/>
          </p:nvPr>
        </p:nvSpPr>
        <p:spPr>
          <a:xfrm>
            <a:off x="727952" y="4175125"/>
            <a:ext cx="7688100" cy="5412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935"/>
              <a:buNone/>
            </a:pPr>
            <a:r>
              <a:rPr lang="en" sz="1260"/>
              <a:t>UCI DATA ANALYTICS : PROJECT 1</a:t>
            </a:r>
            <a:endParaRPr sz="126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712025" y="613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Holiday Fatalities</a:t>
            </a:r>
            <a:endParaRPr/>
          </a:p>
        </p:txBody>
      </p:sp>
      <p:sp>
        <p:nvSpPr>
          <p:cNvPr id="160" name="Google Shape;160;p22"/>
          <p:cNvSpPr txBox="1"/>
          <p:nvPr/>
        </p:nvSpPr>
        <p:spPr>
          <a:xfrm>
            <a:off x="659250" y="4340350"/>
            <a:ext cx="7825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Average annual deaths for </a:t>
            </a:r>
            <a:r>
              <a:rPr b="1" lang="en">
                <a:latin typeface="Lato"/>
                <a:ea typeface="Lato"/>
                <a:cs typeface="Lato"/>
                <a:sym typeface="Lato"/>
              </a:rPr>
              <a:t>July 4th</a:t>
            </a:r>
            <a:r>
              <a:rPr lang="en">
                <a:latin typeface="Lato"/>
                <a:ea typeface="Lato"/>
                <a:cs typeface="Lato"/>
                <a:sym typeface="Lato"/>
              </a:rPr>
              <a:t> decreased from 213 to 172</a:t>
            </a:r>
            <a:r>
              <a:rPr lang="en">
                <a:solidFill>
                  <a:srgbClr val="202124"/>
                </a:solidFill>
                <a:highlight>
                  <a:schemeClr val="lt1"/>
                </a:highlight>
                <a:latin typeface="Lato"/>
                <a:ea typeface="Lato"/>
                <a:cs typeface="Lato"/>
                <a:sym typeface="Lato"/>
              </a:rPr>
              <a:t>↓</a:t>
            </a:r>
            <a:r>
              <a:rPr lang="en">
                <a:latin typeface="Lato"/>
                <a:ea typeface="Lato"/>
                <a:cs typeface="Lato"/>
                <a:sym typeface="Lato"/>
              </a:rPr>
              <a:t>.</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Average annual deaths for </a:t>
            </a:r>
            <a:r>
              <a:rPr b="1" lang="en">
                <a:latin typeface="Lato"/>
                <a:ea typeface="Lato"/>
                <a:cs typeface="Lato"/>
                <a:sym typeface="Lato"/>
              </a:rPr>
              <a:t>Labor Day</a:t>
            </a:r>
            <a:r>
              <a:rPr lang="en">
                <a:latin typeface="Lato"/>
                <a:ea typeface="Lato"/>
                <a:cs typeface="Lato"/>
                <a:sym typeface="Lato"/>
              </a:rPr>
              <a:t> decreased from 204 to 162</a:t>
            </a:r>
            <a:r>
              <a:rPr lang="en">
                <a:solidFill>
                  <a:srgbClr val="202124"/>
                </a:solidFill>
                <a:highlight>
                  <a:schemeClr val="lt1"/>
                </a:highlight>
                <a:latin typeface="Lato"/>
                <a:ea typeface="Lato"/>
                <a:cs typeface="Lato"/>
                <a:sym typeface="Lato"/>
              </a:rPr>
              <a:t>↓</a:t>
            </a:r>
            <a:r>
              <a:rPr lang="en">
                <a:latin typeface="Lato"/>
                <a:ea typeface="Lato"/>
                <a:cs typeface="Lato"/>
                <a:sym typeface="Lato"/>
              </a:rPr>
              <a:t>. </a:t>
            </a:r>
            <a:endParaRPr>
              <a:latin typeface="Lato"/>
              <a:ea typeface="Lato"/>
              <a:cs typeface="Lato"/>
              <a:sym typeface="Lato"/>
            </a:endParaRPr>
          </a:p>
        </p:txBody>
      </p:sp>
      <p:pic>
        <p:nvPicPr>
          <p:cNvPr id="161" name="Google Shape;161;p22"/>
          <p:cNvPicPr preferRelativeResize="0"/>
          <p:nvPr/>
        </p:nvPicPr>
        <p:blipFill>
          <a:blip r:embed="rId3">
            <a:alphaModFix/>
          </a:blip>
          <a:stretch>
            <a:fillRect/>
          </a:stretch>
        </p:blipFill>
        <p:spPr>
          <a:xfrm>
            <a:off x="283600" y="1280875"/>
            <a:ext cx="3707915" cy="3059475"/>
          </a:xfrm>
          <a:prstGeom prst="rect">
            <a:avLst/>
          </a:prstGeom>
          <a:noFill/>
          <a:ln>
            <a:noFill/>
          </a:ln>
          <a:effectLst>
            <a:outerShdw blurRad="57150" rotWithShape="0" algn="bl" dir="5400000" dist="19050">
              <a:srgbClr val="000000">
                <a:alpha val="50000"/>
              </a:srgbClr>
            </a:outerShdw>
          </a:effectLst>
        </p:spPr>
      </p:pic>
      <p:pic>
        <p:nvPicPr>
          <p:cNvPr id="162" name="Google Shape;162;p22"/>
          <p:cNvPicPr preferRelativeResize="0"/>
          <p:nvPr/>
        </p:nvPicPr>
        <p:blipFill>
          <a:blip r:embed="rId4">
            <a:alphaModFix/>
          </a:blip>
          <a:stretch>
            <a:fillRect/>
          </a:stretch>
        </p:blipFill>
        <p:spPr>
          <a:xfrm>
            <a:off x="4408732" y="1280875"/>
            <a:ext cx="3681792" cy="30594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712025" y="613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Holiday Fatalities</a:t>
            </a:r>
            <a:endParaRPr/>
          </a:p>
        </p:txBody>
      </p:sp>
      <p:sp>
        <p:nvSpPr>
          <p:cNvPr id="168" name="Google Shape;168;p23"/>
          <p:cNvSpPr txBox="1"/>
          <p:nvPr/>
        </p:nvSpPr>
        <p:spPr>
          <a:xfrm>
            <a:off x="659250" y="4340350"/>
            <a:ext cx="7825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Average annual deaths for </a:t>
            </a:r>
            <a:r>
              <a:rPr b="1" lang="en">
                <a:latin typeface="Lato"/>
                <a:ea typeface="Lato"/>
                <a:cs typeface="Lato"/>
                <a:sym typeface="Lato"/>
              </a:rPr>
              <a:t>Thanksgiving </a:t>
            </a:r>
            <a:r>
              <a:rPr lang="en">
                <a:latin typeface="Lato"/>
                <a:ea typeface="Lato"/>
                <a:cs typeface="Lato"/>
                <a:sym typeface="Lato"/>
              </a:rPr>
              <a:t>decreased from 198 to 155</a:t>
            </a:r>
            <a:r>
              <a:rPr lang="en">
                <a:solidFill>
                  <a:srgbClr val="202124"/>
                </a:solidFill>
                <a:highlight>
                  <a:schemeClr val="lt1"/>
                </a:highlight>
                <a:latin typeface="Lato"/>
                <a:ea typeface="Lato"/>
                <a:cs typeface="Lato"/>
                <a:sym typeface="Lato"/>
              </a:rPr>
              <a:t>↓</a:t>
            </a:r>
            <a:r>
              <a:rPr lang="en">
                <a:latin typeface="Lato"/>
                <a:ea typeface="Lato"/>
                <a:cs typeface="Lato"/>
                <a:sym typeface="Lato"/>
              </a:rPr>
              <a:t>.</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Average annual deaths for </a:t>
            </a:r>
            <a:r>
              <a:rPr b="1" lang="en">
                <a:latin typeface="Lato"/>
                <a:ea typeface="Lato"/>
                <a:cs typeface="Lato"/>
                <a:sym typeface="Lato"/>
              </a:rPr>
              <a:t>Christmas </a:t>
            </a:r>
            <a:r>
              <a:rPr lang="en">
                <a:latin typeface="Lato"/>
                <a:ea typeface="Lato"/>
                <a:cs typeface="Lato"/>
                <a:sym typeface="Lato"/>
              </a:rPr>
              <a:t>decreased from 148 to 109</a:t>
            </a:r>
            <a:r>
              <a:rPr lang="en">
                <a:solidFill>
                  <a:srgbClr val="202124"/>
                </a:solidFill>
                <a:highlight>
                  <a:schemeClr val="lt1"/>
                </a:highlight>
                <a:latin typeface="Lato"/>
                <a:ea typeface="Lato"/>
                <a:cs typeface="Lato"/>
                <a:sym typeface="Lato"/>
              </a:rPr>
              <a:t>↓</a:t>
            </a:r>
            <a:r>
              <a:rPr lang="en">
                <a:latin typeface="Lato"/>
                <a:ea typeface="Lato"/>
                <a:cs typeface="Lato"/>
                <a:sym typeface="Lato"/>
              </a:rPr>
              <a:t>. </a:t>
            </a:r>
            <a:endParaRPr>
              <a:latin typeface="Lato"/>
              <a:ea typeface="Lato"/>
              <a:cs typeface="Lato"/>
              <a:sym typeface="Lato"/>
            </a:endParaRPr>
          </a:p>
        </p:txBody>
      </p:sp>
      <p:pic>
        <p:nvPicPr>
          <p:cNvPr id="169" name="Google Shape;169;p23"/>
          <p:cNvPicPr preferRelativeResize="0"/>
          <p:nvPr/>
        </p:nvPicPr>
        <p:blipFill>
          <a:blip r:embed="rId3">
            <a:alphaModFix/>
          </a:blip>
          <a:stretch>
            <a:fillRect/>
          </a:stretch>
        </p:blipFill>
        <p:spPr>
          <a:xfrm>
            <a:off x="268325" y="1300875"/>
            <a:ext cx="3670699" cy="3038709"/>
          </a:xfrm>
          <a:prstGeom prst="rect">
            <a:avLst/>
          </a:prstGeom>
          <a:noFill/>
          <a:ln>
            <a:noFill/>
          </a:ln>
          <a:effectLst>
            <a:outerShdw blurRad="57150" rotWithShape="0" algn="bl" dir="5400000" dist="19050">
              <a:srgbClr val="000000">
                <a:alpha val="50000"/>
              </a:srgbClr>
            </a:outerShdw>
          </a:effectLst>
        </p:spPr>
      </p:pic>
      <p:pic>
        <p:nvPicPr>
          <p:cNvPr id="170" name="Google Shape;170;p23"/>
          <p:cNvPicPr preferRelativeResize="0"/>
          <p:nvPr/>
        </p:nvPicPr>
        <p:blipFill>
          <a:blip r:embed="rId4">
            <a:alphaModFix/>
          </a:blip>
          <a:stretch>
            <a:fillRect/>
          </a:stretch>
        </p:blipFill>
        <p:spPr>
          <a:xfrm>
            <a:off x="4523975" y="1300875"/>
            <a:ext cx="3670700" cy="30394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Findings on Holiday Fatalities</a:t>
            </a:r>
            <a:endParaRPr/>
          </a:p>
        </p:txBody>
      </p:sp>
      <p:sp>
        <p:nvSpPr>
          <p:cNvPr id="176" name="Google Shape;176;p24"/>
          <p:cNvSpPr txBox="1"/>
          <p:nvPr>
            <p:ph idx="1" type="body"/>
          </p:nvPr>
        </p:nvSpPr>
        <p:spPr>
          <a:xfrm>
            <a:off x="727650" y="20955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After the release of ride-sharing apps, for all holiday fatalities, the data show an overall reduction in average deaths from </a:t>
            </a:r>
            <a:r>
              <a:rPr b="1" lang="en" sz="1400"/>
              <a:t>189 </a:t>
            </a:r>
            <a:r>
              <a:rPr lang="en" sz="1400"/>
              <a:t>to </a:t>
            </a:r>
            <a:r>
              <a:rPr b="1" lang="en" sz="1400"/>
              <a:t>148</a:t>
            </a:r>
            <a:r>
              <a:rPr lang="en" sz="1400">
                <a:solidFill>
                  <a:srgbClr val="202124"/>
                </a:solidFill>
                <a:highlight>
                  <a:schemeClr val="lt1"/>
                </a:highlight>
              </a:rPr>
              <a:t>↓</a:t>
            </a:r>
            <a:r>
              <a:rPr b="1" lang="en" sz="1400"/>
              <a:t> </a:t>
            </a:r>
            <a:r>
              <a:rPr lang="en" sz="1400"/>
              <a:t>or </a:t>
            </a:r>
            <a:r>
              <a:rPr b="1" lang="en" sz="1400"/>
              <a:t>22%</a:t>
            </a:r>
            <a:r>
              <a:rPr lang="en" sz="1400">
                <a:solidFill>
                  <a:srgbClr val="202124"/>
                </a:solidFill>
                <a:highlight>
                  <a:schemeClr val="lt1"/>
                </a:highlight>
              </a:rPr>
              <a:t>↓</a:t>
            </a:r>
            <a:r>
              <a:rPr lang="en" sz="1400"/>
              <a:t>.</a:t>
            </a:r>
            <a:endParaRPr sz="1400"/>
          </a:p>
          <a:p>
            <a:pPr indent="0" lvl="0" marL="0" rtl="0" algn="l">
              <a:spcBef>
                <a:spcPts val="1200"/>
              </a:spcBef>
              <a:spcAft>
                <a:spcPts val="0"/>
              </a:spcAft>
              <a:buNone/>
            </a:pPr>
            <a:r>
              <a:rPr lang="en" sz="1400"/>
              <a:t>According to the data, July 4th is the most dangerous holiday for alcohol-related fatalities with an average death toll of </a:t>
            </a:r>
            <a:r>
              <a:rPr b="1" lang="en" sz="1400"/>
              <a:t>213</a:t>
            </a:r>
            <a:r>
              <a:rPr lang="en" sz="1400"/>
              <a:t> before ride-sharing apps and </a:t>
            </a:r>
            <a:r>
              <a:rPr b="1" lang="en" sz="1400"/>
              <a:t>172</a:t>
            </a:r>
            <a:r>
              <a:rPr lang="en" sz="1400">
                <a:solidFill>
                  <a:srgbClr val="202124"/>
                </a:solidFill>
                <a:highlight>
                  <a:schemeClr val="lt1"/>
                </a:highlight>
              </a:rPr>
              <a:t>↓</a:t>
            </a:r>
            <a:r>
              <a:rPr lang="en" sz="1400"/>
              <a:t> after the release of ride-sharing apps.</a:t>
            </a:r>
            <a:endParaRPr sz="1400"/>
          </a:p>
          <a:p>
            <a:pPr indent="0" lvl="0" marL="0" rtl="0" algn="l">
              <a:spcBef>
                <a:spcPts val="1200"/>
              </a:spcBef>
              <a:spcAft>
                <a:spcPts val="1200"/>
              </a:spcAft>
              <a:buNone/>
            </a:pPr>
            <a:r>
              <a:rPr lang="en" sz="1400"/>
              <a:t>Christmas and New Years Day saw the greatest </a:t>
            </a:r>
            <a:r>
              <a:rPr lang="en" sz="1400"/>
              <a:t>reduction</a:t>
            </a:r>
            <a:r>
              <a:rPr lang="en" sz="1400"/>
              <a:t> in alcohol-related fatalities with </a:t>
            </a:r>
            <a:r>
              <a:rPr b="1" lang="en" sz="1400"/>
              <a:t>26%</a:t>
            </a:r>
            <a:r>
              <a:rPr lang="en" sz="1400">
                <a:solidFill>
                  <a:srgbClr val="202124"/>
                </a:solidFill>
                <a:highlight>
                  <a:schemeClr val="lt1"/>
                </a:highlight>
              </a:rPr>
              <a:t>↓ </a:t>
            </a:r>
            <a:r>
              <a:rPr lang="en" sz="1400"/>
              <a:t>and </a:t>
            </a:r>
            <a:r>
              <a:rPr b="1" lang="en" sz="1400"/>
              <a:t>27%</a:t>
            </a:r>
            <a:r>
              <a:rPr lang="en" sz="1400">
                <a:solidFill>
                  <a:srgbClr val="202124"/>
                </a:solidFill>
                <a:highlight>
                  <a:schemeClr val="lt1"/>
                </a:highlight>
              </a:rPr>
              <a:t>↓</a:t>
            </a:r>
            <a:r>
              <a:rPr lang="en" sz="1400"/>
              <a:t> respectively.</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5"/>
          <p:cNvPicPr preferRelativeResize="0"/>
          <p:nvPr/>
        </p:nvPicPr>
        <p:blipFill>
          <a:blip r:embed="rId3">
            <a:alphaModFix/>
          </a:blip>
          <a:stretch>
            <a:fillRect/>
          </a:stretch>
        </p:blipFill>
        <p:spPr>
          <a:xfrm>
            <a:off x="1660250" y="1273025"/>
            <a:ext cx="5391825" cy="3594500"/>
          </a:xfrm>
          <a:prstGeom prst="rect">
            <a:avLst/>
          </a:prstGeom>
          <a:noFill/>
          <a:ln>
            <a:noFill/>
          </a:ln>
        </p:spPr>
      </p:pic>
      <p:sp>
        <p:nvSpPr>
          <p:cNvPr id="182" name="Google Shape;182;p25"/>
          <p:cNvSpPr txBox="1"/>
          <p:nvPr/>
        </p:nvSpPr>
        <p:spPr>
          <a:xfrm>
            <a:off x="772663" y="703350"/>
            <a:ext cx="5668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Raleway"/>
                <a:ea typeface="Raleway"/>
                <a:cs typeface="Raleway"/>
                <a:sym typeface="Raleway"/>
              </a:rPr>
              <a:t>Traffic Fatalities of Urban and Rural Areas</a:t>
            </a:r>
            <a:endParaRPr b="1" sz="2100">
              <a:latin typeface="Raleway"/>
              <a:ea typeface="Raleway"/>
              <a:cs typeface="Raleway"/>
              <a:sym typeface="Raleway"/>
            </a:endParaRPr>
          </a:p>
        </p:txBody>
      </p:sp>
      <p:sp>
        <p:nvSpPr>
          <p:cNvPr id="183" name="Google Shape;183;p25"/>
          <p:cNvSpPr txBox="1"/>
          <p:nvPr/>
        </p:nvSpPr>
        <p:spPr>
          <a:xfrm>
            <a:off x="54075" y="3777075"/>
            <a:ext cx="1707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4D5156"/>
                </a:solidFill>
                <a:highlight>
                  <a:srgbClr val="FFFFFF"/>
                </a:highlight>
                <a:latin typeface="Lato"/>
                <a:ea typeface="Lato"/>
                <a:cs typeface="Lato"/>
                <a:sym typeface="Lato"/>
              </a:rPr>
              <a:t>•</a:t>
            </a:r>
            <a:r>
              <a:rPr lang="en" sz="1000">
                <a:latin typeface="Lato"/>
                <a:ea typeface="Lato"/>
                <a:cs typeface="Lato"/>
                <a:sym typeface="Lato"/>
              </a:rPr>
              <a:t>2002-2008: years before </a:t>
            </a:r>
            <a:endParaRPr sz="1000">
              <a:latin typeface="Lato"/>
              <a:ea typeface="Lato"/>
              <a:cs typeface="Lato"/>
              <a:sym typeface="Lato"/>
            </a:endParaRPr>
          </a:p>
          <a:p>
            <a:pPr indent="0" lvl="0" marL="0" rtl="0" algn="l">
              <a:spcBef>
                <a:spcPts val="0"/>
              </a:spcBef>
              <a:spcAft>
                <a:spcPts val="0"/>
              </a:spcAft>
              <a:buNone/>
            </a:pPr>
            <a:r>
              <a:rPr lang="en" sz="1000">
                <a:solidFill>
                  <a:srgbClr val="4D5156"/>
                </a:solidFill>
                <a:highlight>
                  <a:srgbClr val="FFFFFF"/>
                </a:highlight>
                <a:latin typeface="Lato"/>
                <a:ea typeface="Lato"/>
                <a:cs typeface="Lato"/>
                <a:sym typeface="Lato"/>
              </a:rPr>
              <a:t>•</a:t>
            </a:r>
            <a:r>
              <a:rPr lang="en" sz="1000">
                <a:latin typeface="Lato"/>
                <a:ea typeface="Lato"/>
                <a:cs typeface="Lato"/>
                <a:sym typeface="Lato"/>
              </a:rPr>
              <a:t>2013-2019: years after rideshare release</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	</a:t>
            </a:r>
            <a:r>
              <a:rPr lang="en" sz="1000">
                <a:solidFill>
                  <a:srgbClr val="4D5156"/>
                </a:solidFill>
                <a:highlight>
                  <a:srgbClr val="FFFFFF"/>
                </a:highlight>
                <a:latin typeface="Lato"/>
                <a:ea typeface="Lato"/>
                <a:cs typeface="Lato"/>
                <a:sym typeface="Lato"/>
              </a:rPr>
              <a:t>•Uber: 2010</a:t>
            </a:r>
            <a:endParaRPr sz="1000">
              <a:solidFill>
                <a:srgbClr val="4D5156"/>
              </a:solidFill>
              <a:highlight>
                <a:srgbClr val="FFFFFF"/>
              </a:highlight>
              <a:latin typeface="Lato"/>
              <a:ea typeface="Lato"/>
              <a:cs typeface="Lato"/>
              <a:sym typeface="Lato"/>
            </a:endParaRPr>
          </a:p>
          <a:p>
            <a:pPr indent="0" lvl="0" marL="0" rtl="0" algn="l">
              <a:spcBef>
                <a:spcPts val="0"/>
              </a:spcBef>
              <a:spcAft>
                <a:spcPts val="0"/>
              </a:spcAft>
              <a:buNone/>
            </a:pPr>
            <a:r>
              <a:rPr lang="en" sz="1000">
                <a:solidFill>
                  <a:srgbClr val="4D5156"/>
                </a:solidFill>
                <a:highlight>
                  <a:srgbClr val="FFFFFF"/>
                </a:highlight>
                <a:latin typeface="Lato"/>
                <a:ea typeface="Lato"/>
                <a:cs typeface="Lato"/>
                <a:sym typeface="Lato"/>
              </a:rPr>
              <a:t>	      -sf beta: 2009</a:t>
            </a:r>
            <a:endParaRPr sz="1000">
              <a:solidFill>
                <a:srgbClr val="4D5156"/>
              </a:solidFill>
              <a:highlight>
                <a:srgbClr val="FFFFFF"/>
              </a:highlight>
              <a:latin typeface="Lato"/>
              <a:ea typeface="Lato"/>
              <a:cs typeface="Lato"/>
              <a:sym typeface="Lato"/>
            </a:endParaRPr>
          </a:p>
          <a:p>
            <a:pPr indent="0" lvl="0" marL="0" rtl="0" algn="l">
              <a:spcBef>
                <a:spcPts val="0"/>
              </a:spcBef>
              <a:spcAft>
                <a:spcPts val="0"/>
              </a:spcAft>
              <a:buNone/>
            </a:pPr>
            <a:r>
              <a:rPr lang="en" sz="1000">
                <a:solidFill>
                  <a:srgbClr val="4D5156"/>
                </a:solidFill>
                <a:highlight>
                  <a:srgbClr val="FFFFFF"/>
                </a:highlight>
                <a:latin typeface="Lato"/>
                <a:ea typeface="Lato"/>
                <a:cs typeface="Lato"/>
                <a:sym typeface="Lato"/>
              </a:rPr>
              <a:t>	•Lyft: 2012</a:t>
            </a:r>
            <a:endParaRPr sz="1000">
              <a:solidFill>
                <a:srgbClr val="4D5156"/>
              </a:solidFill>
              <a:highlight>
                <a:srgbClr val="FFFFFF"/>
              </a:highlight>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ph type="title"/>
          </p:nvPr>
        </p:nvSpPr>
        <p:spPr>
          <a:xfrm>
            <a:off x="766250" y="69310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140"/>
              <a:t>Breakdown of Traffic Fatalities by County</a:t>
            </a:r>
            <a:endParaRPr sz="2140"/>
          </a:p>
        </p:txBody>
      </p:sp>
      <p:pic>
        <p:nvPicPr>
          <p:cNvPr id="189" name="Google Shape;189;p26"/>
          <p:cNvPicPr preferRelativeResize="0"/>
          <p:nvPr/>
        </p:nvPicPr>
        <p:blipFill>
          <a:blip r:embed="rId3">
            <a:alphaModFix/>
          </a:blip>
          <a:stretch>
            <a:fillRect/>
          </a:stretch>
        </p:blipFill>
        <p:spPr>
          <a:xfrm>
            <a:off x="70650" y="1715025"/>
            <a:ext cx="4460025" cy="2973350"/>
          </a:xfrm>
          <a:prstGeom prst="rect">
            <a:avLst/>
          </a:prstGeom>
          <a:noFill/>
          <a:ln>
            <a:noFill/>
          </a:ln>
        </p:spPr>
      </p:pic>
      <p:pic>
        <p:nvPicPr>
          <p:cNvPr id="190" name="Google Shape;190;p26"/>
          <p:cNvPicPr preferRelativeResize="0"/>
          <p:nvPr/>
        </p:nvPicPr>
        <p:blipFill>
          <a:blip r:embed="rId4">
            <a:alphaModFix/>
          </a:blip>
          <a:stretch>
            <a:fillRect/>
          </a:stretch>
        </p:blipFill>
        <p:spPr>
          <a:xfrm>
            <a:off x="4530675" y="1715025"/>
            <a:ext cx="4485075" cy="2990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Findings</a:t>
            </a:r>
            <a:r>
              <a:rPr lang="en" sz="1244"/>
              <a:t> </a:t>
            </a:r>
            <a:endParaRPr sz="1244"/>
          </a:p>
        </p:txBody>
      </p:sp>
      <p:sp>
        <p:nvSpPr>
          <p:cNvPr id="196" name="Google Shape;196;p27"/>
          <p:cNvSpPr txBox="1"/>
          <p:nvPr>
            <p:ph idx="1" type="body"/>
          </p:nvPr>
        </p:nvSpPr>
        <p:spPr>
          <a:xfrm>
            <a:off x="690850" y="1893525"/>
            <a:ext cx="4496700" cy="28722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Clr>
                <a:srgbClr val="202124"/>
              </a:buClr>
              <a:buSzPts val="1400"/>
              <a:buChar char="●"/>
            </a:pPr>
            <a:r>
              <a:rPr lang="en" sz="1400">
                <a:solidFill>
                  <a:srgbClr val="202124"/>
                </a:solidFill>
              </a:rPr>
              <a:t>Traffic fatalities in urban areas have decreased in the first few years following the release of rideshare apps.</a:t>
            </a:r>
            <a:endParaRPr sz="1400">
              <a:solidFill>
                <a:srgbClr val="202124"/>
              </a:solidFill>
            </a:endParaRPr>
          </a:p>
          <a:p>
            <a:pPr indent="-317500" lvl="1" marL="914400" rtl="0" algn="l">
              <a:spcBef>
                <a:spcPts val="0"/>
              </a:spcBef>
              <a:spcAft>
                <a:spcPts val="0"/>
              </a:spcAft>
              <a:buClr>
                <a:srgbClr val="202124"/>
              </a:buClr>
              <a:buSzPts val="1400"/>
              <a:buAutoNum type="alphaLcPeriod"/>
            </a:pPr>
            <a:r>
              <a:rPr lang="en" sz="1400">
                <a:solidFill>
                  <a:srgbClr val="202124"/>
                </a:solidFill>
              </a:rPr>
              <a:t>2008 vs 2013:</a:t>
            </a:r>
            <a:endParaRPr sz="1400">
              <a:solidFill>
                <a:srgbClr val="202124"/>
              </a:solidFill>
            </a:endParaRPr>
          </a:p>
          <a:p>
            <a:pPr indent="-317500" lvl="2" marL="1371600" rtl="0" algn="l">
              <a:spcBef>
                <a:spcPts val="0"/>
              </a:spcBef>
              <a:spcAft>
                <a:spcPts val="0"/>
              </a:spcAft>
              <a:buClr>
                <a:srgbClr val="202124"/>
              </a:buClr>
              <a:buSzPts val="1400"/>
              <a:buAutoNum type="romanLcPeriod"/>
            </a:pPr>
            <a:r>
              <a:rPr lang="en" sz="1400">
                <a:solidFill>
                  <a:srgbClr val="202124"/>
                </a:solidFill>
              </a:rPr>
              <a:t>Urban County Sums (10%</a:t>
            </a:r>
            <a:r>
              <a:rPr lang="en" sz="1400">
                <a:solidFill>
                  <a:srgbClr val="202124"/>
                </a:solidFill>
                <a:highlight>
                  <a:srgbClr val="FFFFFF"/>
                </a:highlight>
              </a:rPr>
              <a:t>↓)</a:t>
            </a:r>
            <a:endParaRPr sz="1400">
              <a:solidFill>
                <a:srgbClr val="202124"/>
              </a:solidFill>
            </a:endParaRPr>
          </a:p>
          <a:p>
            <a:pPr indent="-317500" lvl="2" marL="1371600" rtl="0" algn="l">
              <a:spcBef>
                <a:spcPts val="0"/>
              </a:spcBef>
              <a:spcAft>
                <a:spcPts val="0"/>
              </a:spcAft>
              <a:buClr>
                <a:srgbClr val="202124"/>
              </a:buClr>
              <a:buSzPts val="1400"/>
              <a:buAutoNum type="romanLcPeriod"/>
            </a:pPr>
            <a:r>
              <a:rPr lang="en" sz="1400">
                <a:solidFill>
                  <a:srgbClr val="202124"/>
                </a:solidFill>
              </a:rPr>
              <a:t>Los Angeles (12%</a:t>
            </a:r>
            <a:r>
              <a:rPr lang="en" sz="1400">
                <a:solidFill>
                  <a:srgbClr val="202124"/>
                </a:solidFill>
                <a:highlight>
                  <a:srgbClr val="FFFFFF"/>
                </a:highlight>
              </a:rPr>
              <a:t>↓</a:t>
            </a:r>
            <a:r>
              <a:rPr lang="en" sz="1400">
                <a:solidFill>
                  <a:srgbClr val="202124"/>
                </a:solidFill>
              </a:rPr>
              <a:t>), San Diego (24%</a:t>
            </a:r>
            <a:r>
              <a:rPr lang="en" sz="1400">
                <a:solidFill>
                  <a:srgbClr val="202124"/>
                </a:solidFill>
                <a:highlight>
                  <a:srgbClr val="FFFFFF"/>
                </a:highlight>
              </a:rPr>
              <a:t>↓)</a:t>
            </a:r>
            <a:endParaRPr sz="1400">
              <a:solidFill>
                <a:srgbClr val="202124"/>
              </a:solidFill>
              <a:highlight>
                <a:srgbClr val="FFFFFF"/>
              </a:highlight>
            </a:endParaRPr>
          </a:p>
          <a:p>
            <a:pPr indent="-317500" lvl="1" marL="914400" rtl="0" algn="l">
              <a:spcBef>
                <a:spcPts val="0"/>
              </a:spcBef>
              <a:spcAft>
                <a:spcPts val="0"/>
              </a:spcAft>
              <a:buClr>
                <a:srgbClr val="202124"/>
              </a:buClr>
              <a:buSzPts val="1400"/>
              <a:buAutoNum type="alphaLcPeriod"/>
            </a:pPr>
            <a:r>
              <a:rPr lang="en" sz="1400">
                <a:solidFill>
                  <a:srgbClr val="202124"/>
                </a:solidFill>
                <a:highlight>
                  <a:srgbClr val="FFFFFF"/>
                </a:highlight>
              </a:rPr>
              <a:t>2013 - 2016</a:t>
            </a:r>
            <a:endParaRPr sz="1400">
              <a:solidFill>
                <a:srgbClr val="202124"/>
              </a:solidFill>
              <a:highlight>
                <a:srgbClr val="FFFFFF"/>
              </a:highlight>
            </a:endParaRPr>
          </a:p>
          <a:p>
            <a:pPr indent="-317500" lvl="2" marL="1371600" rtl="0" algn="l">
              <a:spcBef>
                <a:spcPts val="0"/>
              </a:spcBef>
              <a:spcAft>
                <a:spcPts val="0"/>
              </a:spcAft>
              <a:buClr>
                <a:srgbClr val="202124"/>
              </a:buClr>
              <a:buSzPts val="1400"/>
              <a:buAutoNum type="romanLcPeriod"/>
            </a:pPr>
            <a:r>
              <a:rPr lang="en" sz="1400">
                <a:solidFill>
                  <a:srgbClr val="202124"/>
                </a:solidFill>
                <a:highlight>
                  <a:srgbClr val="FFFFFF"/>
                </a:highlight>
              </a:rPr>
              <a:t>Urban Counties: 26% increase</a:t>
            </a:r>
            <a:endParaRPr sz="1400">
              <a:solidFill>
                <a:srgbClr val="202124"/>
              </a:solidFill>
              <a:highlight>
                <a:srgbClr val="FFFFFF"/>
              </a:highlight>
            </a:endParaRPr>
          </a:p>
          <a:p>
            <a:pPr indent="-317500" lvl="0" marL="457200" rtl="0" algn="l">
              <a:spcBef>
                <a:spcPts val="0"/>
              </a:spcBef>
              <a:spcAft>
                <a:spcPts val="0"/>
              </a:spcAft>
              <a:buClr>
                <a:srgbClr val="202124"/>
              </a:buClr>
              <a:buSzPts val="1400"/>
              <a:buChar char="●"/>
            </a:pPr>
            <a:r>
              <a:rPr lang="en" sz="1400">
                <a:solidFill>
                  <a:srgbClr val="202124"/>
                </a:solidFill>
              </a:rPr>
              <a:t>Rural counties </a:t>
            </a:r>
            <a:r>
              <a:rPr lang="en" sz="1400">
                <a:solidFill>
                  <a:srgbClr val="202124"/>
                </a:solidFill>
              </a:rPr>
              <a:t>traffic</a:t>
            </a:r>
            <a:r>
              <a:rPr lang="en" sz="1400">
                <a:solidFill>
                  <a:srgbClr val="202124"/>
                </a:solidFill>
              </a:rPr>
              <a:t> fatalities have generally stayed the same.</a:t>
            </a:r>
            <a:endParaRPr sz="1400">
              <a:solidFill>
                <a:srgbClr val="202124"/>
              </a:solidFill>
            </a:endParaRPr>
          </a:p>
          <a:p>
            <a:pPr indent="-317500" lvl="1" marL="914400" rtl="0" algn="l">
              <a:spcBef>
                <a:spcPts val="0"/>
              </a:spcBef>
              <a:spcAft>
                <a:spcPts val="0"/>
              </a:spcAft>
              <a:buClr>
                <a:srgbClr val="202124"/>
              </a:buClr>
              <a:buSzPts val="1400"/>
              <a:buAutoNum type="alphaLcPeriod"/>
            </a:pPr>
            <a:r>
              <a:rPr lang="en" sz="1400">
                <a:solidFill>
                  <a:srgbClr val="202124"/>
                </a:solidFill>
              </a:rPr>
              <a:t>Butte, Imperial, Placer </a:t>
            </a:r>
            <a:r>
              <a:rPr lang="en" sz="1400">
                <a:solidFill>
                  <a:srgbClr val="202124"/>
                </a:solidFill>
                <a:highlight>
                  <a:srgbClr val="FFFFFF"/>
                </a:highlight>
              </a:rPr>
              <a:t>↓</a:t>
            </a:r>
            <a:endParaRPr sz="1400">
              <a:solidFill>
                <a:srgbClr val="202124"/>
              </a:solidFill>
            </a:endParaRPr>
          </a:p>
        </p:txBody>
      </p:sp>
      <p:pic>
        <p:nvPicPr>
          <p:cNvPr id="197" name="Google Shape;197;p27"/>
          <p:cNvPicPr preferRelativeResize="0"/>
          <p:nvPr/>
        </p:nvPicPr>
        <p:blipFill>
          <a:blip r:embed="rId3">
            <a:alphaModFix/>
          </a:blip>
          <a:stretch>
            <a:fillRect/>
          </a:stretch>
        </p:blipFill>
        <p:spPr>
          <a:xfrm>
            <a:off x="5363900" y="1893525"/>
            <a:ext cx="3500625" cy="2333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8"/>
          <p:cNvPicPr preferRelativeResize="0"/>
          <p:nvPr/>
        </p:nvPicPr>
        <p:blipFill>
          <a:blip r:embed="rId3">
            <a:alphaModFix/>
          </a:blip>
          <a:stretch>
            <a:fillRect/>
          </a:stretch>
        </p:blipFill>
        <p:spPr>
          <a:xfrm>
            <a:off x="4963500" y="1371737"/>
            <a:ext cx="3652275" cy="3329858"/>
          </a:xfrm>
          <a:prstGeom prst="rect">
            <a:avLst/>
          </a:prstGeom>
          <a:noFill/>
          <a:ln>
            <a:noFill/>
          </a:ln>
        </p:spPr>
      </p:pic>
      <p:pic>
        <p:nvPicPr>
          <p:cNvPr id="203" name="Google Shape;203;p28"/>
          <p:cNvPicPr preferRelativeResize="0"/>
          <p:nvPr/>
        </p:nvPicPr>
        <p:blipFill>
          <a:blip r:embed="rId4">
            <a:alphaModFix/>
          </a:blip>
          <a:stretch>
            <a:fillRect/>
          </a:stretch>
        </p:blipFill>
        <p:spPr>
          <a:xfrm>
            <a:off x="813350" y="1371725"/>
            <a:ext cx="3652275" cy="3329875"/>
          </a:xfrm>
          <a:prstGeom prst="rect">
            <a:avLst/>
          </a:prstGeom>
          <a:noFill/>
          <a:ln>
            <a:noFill/>
          </a:ln>
        </p:spPr>
      </p:pic>
      <p:sp>
        <p:nvSpPr>
          <p:cNvPr id="204" name="Google Shape;204;p28"/>
          <p:cNvSpPr txBox="1"/>
          <p:nvPr>
            <p:ph type="title"/>
          </p:nvPr>
        </p:nvSpPr>
        <p:spPr>
          <a:xfrm>
            <a:off x="766250" y="69310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140"/>
              <a:t>Drunk Driving T</a:t>
            </a:r>
            <a:r>
              <a:rPr lang="en" sz="2140"/>
              <a:t>raffic Fatalities by County</a:t>
            </a:r>
            <a:endParaRPr sz="214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729450" y="583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Findings on Urban Counties</a:t>
            </a:r>
            <a:endParaRPr/>
          </a:p>
        </p:txBody>
      </p:sp>
      <p:sp>
        <p:nvSpPr>
          <p:cNvPr id="210" name="Google Shape;210;p29"/>
          <p:cNvSpPr txBox="1"/>
          <p:nvPr>
            <p:ph idx="1" type="body"/>
          </p:nvPr>
        </p:nvSpPr>
        <p:spPr>
          <a:xfrm>
            <a:off x="727650" y="1441200"/>
            <a:ext cx="7957500" cy="2952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405"/>
              <a:t>Los Angeles County saw a decrease in drunk driving fatalities over the first three years after the release of ridesharing apps. After 2016, LA County’s drunk driving fatalities had a 60% increase in fatalities, gradually decreasing over the years.</a:t>
            </a:r>
            <a:endParaRPr sz="1405"/>
          </a:p>
          <a:p>
            <a:pPr indent="0" lvl="0" marL="0" rtl="0" algn="l">
              <a:lnSpc>
                <a:spcPct val="105000"/>
              </a:lnSpc>
              <a:spcBef>
                <a:spcPts val="1200"/>
              </a:spcBef>
              <a:spcAft>
                <a:spcPts val="0"/>
              </a:spcAft>
              <a:buNone/>
            </a:pPr>
            <a:r>
              <a:rPr lang="en" sz="1405"/>
              <a:t>San Diego County, after the introduction of ridesharing apps,  had drunk driving fatalities decreased by about 30% during the first year, with those numbers steadily increasing, but still staying below the numbers before ridesharing apps.</a:t>
            </a:r>
            <a:endParaRPr sz="1405"/>
          </a:p>
          <a:p>
            <a:pPr indent="0" lvl="0" marL="0" rtl="0" algn="l">
              <a:lnSpc>
                <a:spcPct val="105000"/>
              </a:lnSpc>
              <a:spcBef>
                <a:spcPts val="1200"/>
              </a:spcBef>
              <a:spcAft>
                <a:spcPts val="0"/>
              </a:spcAft>
              <a:buNone/>
            </a:pPr>
            <a:r>
              <a:rPr lang="en" sz="1405"/>
              <a:t>San Francisco County saw a consistent decrease in drunk driving fatalities throughout the years following the release of ridesharing apps, with fatalities only increasing at the end of the timeframe the data encompasses. </a:t>
            </a:r>
            <a:endParaRPr sz="1405"/>
          </a:p>
          <a:p>
            <a:pPr indent="0" lvl="0" marL="0" rtl="0" algn="l">
              <a:lnSpc>
                <a:spcPct val="105000"/>
              </a:lnSpc>
              <a:spcBef>
                <a:spcPts val="1200"/>
              </a:spcBef>
              <a:spcAft>
                <a:spcPts val="1200"/>
              </a:spcAft>
              <a:buNone/>
            </a:pPr>
            <a:r>
              <a:rPr lang="en" sz="1405"/>
              <a:t>Orange County saw no significant change in numbers when ridesharing apps were introduced.</a:t>
            </a:r>
            <a:endParaRPr sz="1405"/>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0"/>
          <p:cNvPicPr preferRelativeResize="0"/>
          <p:nvPr/>
        </p:nvPicPr>
        <p:blipFill>
          <a:blip r:embed="rId3">
            <a:alphaModFix/>
          </a:blip>
          <a:stretch>
            <a:fillRect/>
          </a:stretch>
        </p:blipFill>
        <p:spPr>
          <a:xfrm>
            <a:off x="716125" y="1418675"/>
            <a:ext cx="3572550" cy="3257176"/>
          </a:xfrm>
          <a:prstGeom prst="rect">
            <a:avLst/>
          </a:prstGeom>
          <a:noFill/>
          <a:ln>
            <a:noFill/>
          </a:ln>
        </p:spPr>
      </p:pic>
      <p:pic>
        <p:nvPicPr>
          <p:cNvPr id="216" name="Google Shape;216;p30"/>
          <p:cNvPicPr preferRelativeResize="0"/>
          <p:nvPr/>
        </p:nvPicPr>
        <p:blipFill>
          <a:blip r:embed="rId4">
            <a:alphaModFix/>
          </a:blip>
          <a:stretch>
            <a:fillRect/>
          </a:stretch>
        </p:blipFill>
        <p:spPr>
          <a:xfrm>
            <a:off x="4912675" y="1436438"/>
            <a:ext cx="3452950" cy="3221650"/>
          </a:xfrm>
          <a:prstGeom prst="rect">
            <a:avLst/>
          </a:prstGeom>
          <a:noFill/>
          <a:ln>
            <a:noFill/>
          </a:ln>
        </p:spPr>
      </p:pic>
      <p:sp>
        <p:nvSpPr>
          <p:cNvPr id="217" name="Google Shape;217;p30"/>
          <p:cNvSpPr txBox="1"/>
          <p:nvPr>
            <p:ph type="title"/>
          </p:nvPr>
        </p:nvSpPr>
        <p:spPr>
          <a:xfrm>
            <a:off x="766250" y="69310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140"/>
              <a:t>Drunk Driving </a:t>
            </a:r>
            <a:r>
              <a:rPr lang="en" sz="2140"/>
              <a:t>Traffic Fatalities by County</a:t>
            </a:r>
            <a:endParaRPr sz="214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Findings on Rural Counties</a:t>
            </a:r>
            <a:endParaRPr/>
          </a:p>
        </p:txBody>
      </p:sp>
      <p:sp>
        <p:nvSpPr>
          <p:cNvPr id="223" name="Google Shape;223;p31"/>
          <p:cNvSpPr txBox="1"/>
          <p:nvPr>
            <p:ph idx="1" type="body"/>
          </p:nvPr>
        </p:nvSpPr>
        <p:spPr>
          <a:xfrm>
            <a:off x="729450" y="2078875"/>
            <a:ext cx="5311500" cy="22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400"/>
              <a:t>Both Butte and Placer County saw a noticeable decrease in drunk driving fatalities during the first year the ridesharing apps were introduced, but the number of fatalities increased over the years.</a:t>
            </a:r>
            <a:endParaRPr sz="1400"/>
          </a:p>
          <a:p>
            <a:pPr indent="0" lvl="0" marL="0" rtl="0" algn="l">
              <a:spcBef>
                <a:spcPts val="1200"/>
              </a:spcBef>
              <a:spcAft>
                <a:spcPts val="0"/>
              </a:spcAft>
              <a:buNone/>
            </a:pPr>
            <a:r>
              <a:rPr lang="en" sz="1400"/>
              <a:t>Imperial County overall had a decrease in drunk driving fatalities after the introduction of rideshare apps when compared to the pre-rideshare app years.</a:t>
            </a:r>
            <a:endParaRPr sz="1400"/>
          </a:p>
          <a:p>
            <a:pPr indent="0" lvl="0" marL="0" rtl="0" algn="l">
              <a:spcBef>
                <a:spcPts val="1200"/>
              </a:spcBef>
              <a:spcAft>
                <a:spcPts val="1200"/>
              </a:spcAft>
              <a:buNone/>
            </a:pPr>
            <a:r>
              <a:rPr lang="en" sz="1400"/>
              <a:t>Shasta County had an overall increase in drunk driving fatalities over the years after rideshare apps were released.</a:t>
            </a:r>
            <a:endParaRPr sz="1400"/>
          </a:p>
        </p:txBody>
      </p:sp>
      <p:pic>
        <p:nvPicPr>
          <p:cNvPr id="224" name="Google Shape;224;p31"/>
          <p:cNvPicPr preferRelativeResize="0"/>
          <p:nvPr/>
        </p:nvPicPr>
        <p:blipFill>
          <a:blip r:embed="rId3">
            <a:alphaModFix/>
          </a:blip>
          <a:stretch>
            <a:fillRect/>
          </a:stretch>
        </p:blipFill>
        <p:spPr>
          <a:xfrm>
            <a:off x="6040950" y="2172175"/>
            <a:ext cx="2798251" cy="1865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63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94" name="Google Shape;94;p14"/>
          <p:cNvSpPr txBox="1"/>
          <p:nvPr>
            <p:ph idx="1" type="body"/>
          </p:nvPr>
        </p:nvSpPr>
        <p:spPr>
          <a:xfrm>
            <a:off x="727475" y="1320450"/>
            <a:ext cx="8520600" cy="40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solidFill>
                  <a:srgbClr val="1155CC"/>
                </a:solidFill>
              </a:rPr>
              <a:t>UNDERSTANDING THE RISE OF RIDESHARING SERVICES</a:t>
            </a:r>
            <a:endParaRPr b="1">
              <a:solidFill>
                <a:srgbClr val="1155CC"/>
              </a:solidFill>
            </a:endParaRPr>
          </a:p>
        </p:txBody>
      </p:sp>
      <p:sp>
        <p:nvSpPr>
          <p:cNvPr id="95" name="Google Shape;95;p14"/>
          <p:cNvSpPr txBox="1"/>
          <p:nvPr/>
        </p:nvSpPr>
        <p:spPr>
          <a:xfrm>
            <a:off x="835250" y="1684800"/>
            <a:ext cx="78645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According to data from the Highway Traffic Safety Administration, alcohol is a major factor in roughly one in three traffic fatalities.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Ridesharing companies, in particular, have emphasized the potential of their services to contribute to public safety, especially concerning drunk driving.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Uber and Lyft and their competitors argue that ridesharing services fill gaps in existing transportation networks by providing cheaper, on-demand alternatives to taxis and public transportation in traditionally underserved neighborhoods. </a:t>
            </a:r>
            <a:endParaRPr>
              <a:latin typeface="Lato"/>
              <a:ea typeface="Lato"/>
              <a:cs typeface="Lato"/>
              <a:sym typeface="Lato"/>
            </a:endParaRPr>
          </a:p>
        </p:txBody>
      </p:sp>
      <p:pic>
        <p:nvPicPr>
          <p:cNvPr id="96" name="Google Shape;96;p14"/>
          <p:cNvPicPr preferRelativeResize="0"/>
          <p:nvPr/>
        </p:nvPicPr>
        <p:blipFill>
          <a:blip r:embed="rId3">
            <a:alphaModFix/>
          </a:blip>
          <a:stretch>
            <a:fillRect/>
          </a:stretch>
        </p:blipFill>
        <p:spPr>
          <a:xfrm>
            <a:off x="2921213" y="3483063"/>
            <a:ext cx="3305175" cy="1381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550300" y="529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 Vehicle types (</a:t>
            </a:r>
            <a:r>
              <a:rPr lang="en" sz="2550">
                <a:solidFill>
                  <a:srgbClr val="000000"/>
                </a:solidFill>
              </a:rPr>
              <a:t>Rural areas</a:t>
            </a:r>
            <a:r>
              <a:rPr lang="en" sz="2550">
                <a:solidFill>
                  <a:srgbClr val="000000"/>
                </a:solidFill>
                <a:latin typeface="Lato"/>
                <a:ea typeface="Lato"/>
                <a:cs typeface="Lato"/>
                <a:sym typeface="Lato"/>
              </a:rPr>
              <a:t>)</a:t>
            </a:r>
            <a:endParaRPr sz="2550"/>
          </a:p>
        </p:txBody>
      </p:sp>
      <p:pic>
        <p:nvPicPr>
          <p:cNvPr id="230" name="Google Shape;230;p32"/>
          <p:cNvPicPr preferRelativeResize="0"/>
          <p:nvPr/>
        </p:nvPicPr>
        <p:blipFill>
          <a:blip r:embed="rId3">
            <a:alphaModFix/>
          </a:blip>
          <a:stretch>
            <a:fillRect/>
          </a:stretch>
        </p:blipFill>
        <p:spPr>
          <a:xfrm>
            <a:off x="247875" y="1317450"/>
            <a:ext cx="4324125" cy="3102000"/>
          </a:xfrm>
          <a:prstGeom prst="rect">
            <a:avLst/>
          </a:prstGeom>
          <a:noFill/>
          <a:ln>
            <a:noFill/>
          </a:ln>
        </p:spPr>
      </p:pic>
      <p:pic>
        <p:nvPicPr>
          <p:cNvPr id="231" name="Google Shape;231;p32"/>
          <p:cNvPicPr preferRelativeResize="0"/>
          <p:nvPr/>
        </p:nvPicPr>
        <p:blipFill>
          <a:blip r:embed="rId4">
            <a:alphaModFix/>
          </a:blip>
          <a:stretch>
            <a:fillRect/>
          </a:stretch>
        </p:blipFill>
        <p:spPr>
          <a:xfrm>
            <a:off x="4572000" y="1317450"/>
            <a:ext cx="4324125" cy="3102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550300" y="529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 Vehicle types (</a:t>
            </a:r>
            <a:r>
              <a:rPr lang="en" sz="2550">
                <a:solidFill>
                  <a:srgbClr val="000000"/>
                </a:solidFill>
              </a:rPr>
              <a:t>Urban</a:t>
            </a:r>
            <a:r>
              <a:rPr lang="en" sz="2550">
                <a:solidFill>
                  <a:srgbClr val="000000"/>
                </a:solidFill>
              </a:rPr>
              <a:t> areas</a:t>
            </a:r>
            <a:r>
              <a:rPr lang="en" sz="2550">
                <a:solidFill>
                  <a:srgbClr val="000000"/>
                </a:solidFill>
                <a:latin typeface="Lato"/>
                <a:ea typeface="Lato"/>
                <a:cs typeface="Lato"/>
                <a:sym typeface="Lato"/>
              </a:rPr>
              <a:t>)</a:t>
            </a:r>
            <a:endParaRPr sz="2550"/>
          </a:p>
        </p:txBody>
      </p:sp>
      <p:sp>
        <p:nvSpPr>
          <p:cNvPr id="237" name="Google Shape;237;p33"/>
          <p:cNvSpPr txBox="1"/>
          <p:nvPr/>
        </p:nvSpPr>
        <p:spPr>
          <a:xfrm>
            <a:off x="258325" y="4415500"/>
            <a:ext cx="876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There is clear </a:t>
            </a:r>
            <a:r>
              <a:rPr lang="en">
                <a:latin typeface="Lato"/>
                <a:ea typeface="Lato"/>
                <a:cs typeface="Lato"/>
                <a:sym typeface="Lato"/>
              </a:rPr>
              <a:t>decreasing trend for passenger cars from urban areas </a:t>
            </a:r>
            <a:r>
              <a:rPr lang="en">
                <a:latin typeface="Lato"/>
                <a:ea typeface="Lato"/>
                <a:cs typeface="Lato"/>
                <a:sym typeface="Lato"/>
              </a:rPr>
              <a:t>after</a:t>
            </a:r>
            <a:r>
              <a:rPr lang="en">
                <a:latin typeface="Lato"/>
                <a:ea typeface="Lato"/>
                <a:cs typeface="Lato"/>
                <a:sym typeface="Lato"/>
              </a:rPr>
              <a:t> year 2013 compared with those from year 2002 to 2008 (before Uber/Lyft app launch).</a:t>
            </a:r>
            <a:endParaRPr>
              <a:latin typeface="Lato"/>
              <a:ea typeface="Lato"/>
              <a:cs typeface="Lato"/>
              <a:sym typeface="Lato"/>
            </a:endParaRPr>
          </a:p>
        </p:txBody>
      </p:sp>
      <p:pic>
        <p:nvPicPr>
          <p:cNvPr id="238" name="Google Shape;238;p33"/>
          <p:cNvPicPr preferRelativeResize="0"/>
          <p:nvPr/>
        </p:nvPicPr>
        <p:blipFill>
          <a:blip r:embed="rId3">
            <a:alphaModFix/>
          </a:blip>
          <a:stretch>
            <a:fillRect/>
          </a:stretch>
        </p:blipFill>
        <p:spPr>
          <a:xfrm>
            <a:off x="399875" y="1122213"/>
            <a:ext cx="4114800" cy="2743200"/>
          </a:xfrm>
          <a:prstGeom prst="rect">
            <a:avLst/>
          </a:prstGeom>
          <a:noFill/>
          <a:ln>
            <a:noFill/>
          </a:ln>
        </p:spPr>
      </p:pic>
      <p:pic>
        <p:nvPicPr>
          <p:cNvPr id="239" name="Google Shape;239;p33"/>
          <p:cNvPicPr preferRelativeResize="0"/>
          <p:nvPr/>
        </p:nvPicPr>
        <p:blipFill>
          <a:blip r:embed="rId4">
            <a:alphaModFix/>
          </a:blip>
          <a:stretch>
            <a:fillRect/>
          </a:stretch>
        </p:blipFill>
        <p:spPr>
          <a:xfrm>
            <a:off x="4514675" y="1122225"/>
            <a:ext cx="4114800" cy="2743200"/>
          </a:xfrm>
          <a:prstGeom prst="rect">
            <a:avLst/>
          </a:prstGeom>
          <a:noFill/>
          <a:ln>
            <a:noFill/>
          </a:ln>
        </p:spPr>
      </p:pic>
      <p:sp>
        <p:nvSpPr>
          <p:cNvPr id="240" name="Google Shape;240;p33"/>
          <p:cNvSpPr txBox="1"/>
          <p:nvPr/>
        </p:nvSpPr>
        <p:spPr>
          <a:xfrm>
            <a:off x="1023075" y="3871063"/>
            <a:ext cx="3000000" cy="538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chemeClr val="dk2"/>
                </a:solidFill>
                <a:highlight>
                  <a:schemeClr val="lt1"/>
                </a:highlight>
              </a:rPr>
              <a:t>The correlation coefficient between year and passenger car in LA county is -0.9</a:t>
            </a:r>
            <a:endParaRPr>
              <a:solidFill>
                <a:schemeClr val="dk2"/>
              </a:solidFill>
              <a:highlight>
                <a:schemeClr val="lt1"/>
              </a:highlight>
            </a:endParaRPr>
          </a:p>
        </p:txBody>
      </p:sp>
      <p:sp>
        <p:nvSpPr>
          <p:cNvPr id="241" name="Google Shape;241;p33"/>
          <p:cNvSpPr txBox="1"/>
          <p:nvPr/>
        </p:nvSpPr>
        <p:spPr>
          <a:xfrm>
            <a:off x="5152900" y="3782575"/>
            <a:ext cx="3000000" cy="7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highlight>
                  <a:schemeClr val="lt1"/>
                </a:highlight>
              </a:rPr>
              <a:t>The correlation coefficient between year and passenger car in Orange county is -0.84</a:t>
            </a:r>
            <a:endParaRPr>
              <a:highlight>
                <a:schemeClr val="lt1"/>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type="title"/>
          </p:nvPr>
        </p:nvSpPr>
        <p:spPr>
          <a:xfrm>
            <a:off x="729450" y="547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Findings</a:t>
            </a:r>
            <a:r>
              <a:rPr lang="en" sz="1244"/>
              <a:t> (from the graph)</a:t>
            </a:r>
            <a:endParaRPr sz="1244"/>
          </a:p>
        </p:txBody>
      </p:sp>
      <p:sp>
        <p:nvSpPr>
          <p:cNvPr id="247" name="Google Shape;247;p34"/>
          <p:cNvSpPr txBox="1"/>
          <p:nvPr>
            <p:ph idx="1" type="body"/>
          </p:nvPr>
        </p:nvSpPr>
        <p:spPr>
          <a:xfrm>
            <a:off x="729450" y="3150050"/>
            <a:ext cx="7688700" cy="180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a:p>
          <a:p>
            <a:pPr indent="-311150" lvl="0" marL="457200" rtl="0" algn="l">
              <a:spcBef>
                <a:spcPts val="1200"/>
              </a:spcBef>
              <a:spcAft>
                <a:spcPts val="0"/>
              </a:spcAft>
              <a:buSzPts val="1300"/>
              <a:buChar char="●"/>
            </a:pPr>
            <a:r>
              <a:rPr lang="en" sz="1400">
                <a:solidFill>
                  <a:srgbClr val="000000"/>
                </a:solidFill>
              </a:rPr>
              <a:t>The crash cases reported all vehicle types, while Uber services were comprised of sedan/passenger cars instead of large trucks.</a:t>
            </a:r>
            <a:endParaRPr/>
          </a:p>
          <a:p>
            <a:pPr indent="-311150" lvl="0" marL="457200" rtl="0" algn="l">
              <a:spcBef>
                <a:spcPts val="0"/>
              </a:spcBef>
              <a:spcAft>
                <a:spcPts val="0"/>
              </a:spcAft>
              <a:buSzPts val="1300"/>
              <a:buChar char="●"/>
            </a:pPr>
            <a:r>
              <a:rPr lang="en" sz="1400">
                <a:solidFill>
                  <a:srgbClr val="000000"/>
                </a:solidFill>
              </a:rPr>
              <a:t>The amount of crashes involving only passenger cars decreased for urban areas compared with those from rural areas.</a:t>
            </a:r>
            <a:endParaRPr sz="1400">
              <a:solidFill>
                <a:srgbClr val="000000"/>
              </a:solidFill>
            </a:endParaRPr>
          </a:p>
          <a:p>
            <a:pPr indent="-311150" lvl="0" marL="457200" rtl="0" algn="l">
              <a:spcBef>
                <a:spcPts val="0"/>
              </a:spcBef>
              <a:spcAft>
                <a:spcPts val="0"/>
              </a:spcAft>
              <a:buSzPts val="1300"/>
              <a:buChar char="●"/>
            </a:pPr>
            <a:r>
              <a:rPr lang="en" sz="1400">
                <a:solidFill>
                  <a:srgbClr val="000000"/>
                </a:solidFill>
              </a:rPr>
              <a:t>No significant decreasing trend was observed for passenger cars from rural counties.</a:t>
            </a:r>
            <a:endParaRPr sz="1400">
              <a:solidFill>
                <a:srgbClr val="000000"/>
              </a:solidFill>
            </a:endParaRPr>
          </a:p>
        </p:txBody>
      </p:sp>
      <p:pic>
        <p:nvPicPr>
          <p:cNvPr id="248" name="Google Shape;248;p34"/>
          <p:cNvPicPr preferRelativeResize="0"/>
          <p:nvPr/>
        </p:nvPicPr>
        <p:blipFill rotWithShape="1">
          <a:blip r:embed="rId3">
            <a:alphaModFix/>
          </a:blip>
          <a:srcRect b="0" l="0" r="78632" t="22738"/>
          <a:stretch/>
        </p:blipFill>
        <p:spPr>
          <a:xfrm>
            <a:off x="3347500" y="1270850"/>
            <a:ext cx="885882" cy="2206275"/>
          </a:xfrm>
          <a:prstGeom prst="rect">
            <a:avLst/>
          </a:prstGeom>
          <a:noFill/>
          <a:ln>
            <a:noFill/>
          </a:ln>
        </p:spPr>
      </p:pic>
      <p:pic>
        <p:nvPicPr>
          <p:cNvPr id="249" name="Google Shape;249;p34"/>
          <p:cNvPicPr preferRelativeResize="0"/>
          <p:nvPr/>
        </p:nvPicPr>
        <p:blipFill rotWithShape="1">
          <a:blip r:embed="rId3">
            <a:alphaModFix/>
          </a:blip>
          <a:srcRect b="0" l="81777" r="0" t="0"/>
          <a:stretch/>
        </p:blipFill>
        <p:spPr>
          <a:xfrm>
            <a:off x="4400649" y="1206950"/>
            <a:ext cx="583724" cy="2206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727650" y="594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55" name="Google Shape;255;p35"/>
          <p:cNvSpPr txBox="1"/>
          <p:nvPr/>
        </p:nvSpPr>
        <p:spPr>
          <a:xfrm>
            <a:off x="727650" y="1297200"/>
            <a:ext cx="53736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After conducting our research, we can conclude, that although there are a multitude of factors that are impossible to account for, we can see an overall decrease in the number of drunk driving related incidents after the release of ride sharing apps. </a:t>
            </a:r>
            <a:endParaRPr sz="1300">
              <a:latin typeface="Lato"/>
              <a:ea typeface="Lato"/>
              <a:cs typeface="Lato"/>
              <a:sym typeface="Lato"/>
            </a:endParaRPr>
          </a:p>
          <a:p>
            <a:pPr indent="-311150" lvl="0" marL="457200" rtl="0" algn="l">
              <a:spcBef>
                <a:spcPts val="0"/>
              </a:spcBef>
              <a:spcAft>
                <a:spcPts val="0"/>
              </a:spcAft>
              <a:buSzPts val="1300"/>
              <a:buFont typeface="Lato"/>
              <a:buChar char="●"/>
            </a:pPr>
            <a:r>
              <a:rPr lang="en" sz="1300">
                <a:latin typeface="Lato"/>
                <a:ea typeface="Lato"/>
                <a:cs typeface="Lato"/>
                <a:sym typeface="Lato"/>
              </a:rPr>
              <a:t>Rural and Urban areas both have seen decreases independent of the popularity urban cities may have using ridesharing apps. Rural areas seem to be just as impacted by the use of ridesharing apps and the decrease in drunk driving related incidents. </a:t>
            </a:r>
            <a:endParaRPr sz="1300">
              <a:latin typeface="Lato"/>
              <a:ea typeface="Lato"/>
              <a:cs typeface="Lato"/>
              <a:sym typeface="Lato"/>
            </a:endParaRPr>
          </a:p>
          <a:p>
            <a:pPr indent="-311150" lvl="0" marL="457200" rtl="0" algn="l">
              <a:spcBef>
                <a:spcPts val="0"/>
              </a:spcBef>
              <a:spcAft>
                <a:spcPts val="0"/>
              </a:spcAft>
              <a:buSzPts val="1300"/>
              <a:buFont typeface="Lato"/>
              <a:buChar char="●"/>
            </a:pPr>
            <a:r>
              <a:rPr lang="en" sz="1300">
                <a:latin typeface="Lato"/>
                <a:ea typeface="Lato"/>
                <a:cs typeface="Lato"/>
                <a:sym typeface="Lato"/>
              </a:rPr>
              <a:t>Ride-sharing apps seem to have contributed to the reduction in Holiday Fatalities, but after deeper study, there are certainly other contributing factors.</a:t>
            </a:r>
            <a:endParaRPr sz="1300">
              <a:latin typeface="Lato"/>
              <a:ea typeface="Lato"/>
              <a:cs typeface="Lato"/>
              <a:sym typeface="Lato"/>
            </a:endParaRPr>
          </a:p>
          <a:p>
            <a:pPr indent="-311150" lvl="0" marL="457200" rtl="0" algn="l">
              <a:spcBef>
                <a:spcPts val="0"/>
              </a:spcBef>
              <a:spcAft>
                <a:spcPts val="0"/>
              </a:spcAft>
              <a:buSzPts val="1300"/>
              <a:buFont typeface="Lato"/>
              <a:buChar char="●"/>
            </a:pPr>
            <a:r>
              <a:rPr lang="en" sz="1300">
                <a:latin typeface="Lato"/>
                <a:ea typeface="Lato"/>
                <a:cs typeface="Lato"/>
                <a:sym typeface="Lato"/>
              </a:rPr>
              <a:t>The use of Ridesharing apps as proven, to some degree, that it has filled some of the gaps that taxis and public transportation systems have left open. Being that one can utilize a rideshare app from the ease of their own fingertips, allows people to get to and from safely and not risk driving under the influence. </a:t>
            </a:r>
            <a:endParaRPr sz="13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256" name="Google Shape;256;p35"/>
          <p:cNvPicPr preferRelativeResize="0"/>
          <p:nvPr/>
        </p:nvPicPr>
        <p:blipFill>
          <a:blip r:embed="rId3">
            <a:alphaModFix/>
          </a:blip>
          <a:stretch>
            <a:fillRect/>
          </a:stretch>
        </p:blipFill>
        <p:spPr>
          <a:xfrm>
            <a:off x="6191800" y="1776750"/>
            <a:ext cx="2767851" cy="1846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62" name="Google Shape;262;p36"/>
          <p:cNvSpPr txBox="1"/>
          <p:nvPr>
            <p:ph idx="1" type="body"/>
          </p:nvPr>
        </p:nvSpPr>
        <p:spPr>
          <a:xfrm>
            <a:off x="729450" y="1900400"/>
            <a:ext cx="7688700" cy="243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400"/>
              <a:t>Google Trends: </a:t>
            </a:r>
            <a:r>
              <a:rPr lang="en" sz="1400" u="sng">
                <a:solidFill>
                  <a:schemeClr val="hlink"/>
                </a:solidFill>
                <a:hlinkClick r:id="rId3"/>
              </a:rPr>
              <a:t>https://trends.google.com/trends/explore?geo=US&amp;q=lyft,uber</a:t>
            </a:r>
            <a:endParaRPr sz="1400"/>
          </a:p>
          <a:p>
            <a:pPr indent="0" lvl="0" marL="0" rtl="0" algn="l">
              <a:spcBef>
                <a:spcPts val="1200"/>
              </a:spcBef>
              <a:spcAft>
                <a:spcPts val="0"/>
              </a:spcAft>
              <a:buNone/>
            </a:pPr>
            <a:r>
              <a:rPr lang="en" sz="1400"/>
              <a:t>Holiday Fatalities </a:t>
            </a:r>
            <a:br>
              <a:rPr lang="en" sz="1400"/>
            </a:br>
            <a:r>
              <a:rPr lang="en" sz="1400"/>
              <a:t>Source: FARS 1982-2019 Final, 2020 ARF: </a:t>
            </a:r>
            <a:r>
              <a:rPr lang="en" sz="1400" u="sng">
                <a:solidFill>
                  <a:schemeClr val="hlink"/>
                </a:solidFill>
                <a:hlinkClick r:id="rId4"/>
              </a:rPr>
              <a:t>https://cdan.nhtsa.gov/SASStoredProcess/guest</a:t>
            </a:r>
            <a:endParaRPr sz="1400"/>
          </a:p>
          <a:p>
            <a:pPr indent="0" lvl="0" marL="0" rtl="0" algn="l">
              <a:spcBef>
                <a:spcPts val="1200"/>
              </a:spcBef>
              <a:spcAft>
                <a:spcPts val="0"/>
              </a:spcAft>
              <a:buNone/>
            </a:pPr>
            <a:r>
              <a:rPr lang="en" sz="1400"/>
              <a:t>Fatalities and Fatality Rates by County, </a:t>
            </a:r>
            <a:r>
              <a:rPr lang="en" sz="1400" u="sng">
                <a:solidFill>
                  <a:schemeClr val="hlink"/>
                </a:solidFill>
                <a:hlinkClick r:id="rId5"/>
              </a:rPr>
              <a:t>https://www-fars.nhtsa.dot.gov/States/StatesFatalitiesFatalityRates.aspx</a:t>
            </a:r>
            <a:r>
              <a:rPr lang="en" sz="1400"/>
              <a:t> </a:t>
            </a:r>
            <a:r>
              <a:rPr lang="en" sz="1400" u="sng">
                <a:solidFill>
                  <a:schemeClr val="hlink"/>
                </a:solidFill>
                <a:hlinkClick r:id="rId6"/>
              </a:rPr>
              <a:t>https://www-fars.nhtsa.dot.gov/States/StatesAlcohol.aspx</a:t>
            </a:r>
            <a:endParaRPr sz="1400"/>
          </a:p>
          <a:p>
            <a:pPr indent="0" lvl="0" marL="0" rtl="0" algn="l">
              <a:lnSpc>
                <a:spcPct val="100000"/>
              </a:lnSpc>
              <a:spcBef>
                <a:spcPts val="1200"/>
              </a:spcBef>
              <a:spcAft>
                <a:spcPts val="0"/>
              </a:spcAft>
              <a:buNone/>
            </a:pPr>
            <a:r>
              <a:rPr lang="en" sz="1400"/>
              <a:t>Vehicle Type:</a:t>
            </a:r>
            <a:endParaRPr sz="1400"/>
          </a:p>
          <a:p>
            <a:pPr indent="0" lvl="0" marL="0" rtl="0" algn="l">
              <a:lnSpc>
                <a:spcPct val="100000"/>
              </a:lnSpc>
              <a:spcBef>
                <a:spcPts val="0"/>
              </a:spcBef>
              <a:spcAft>
                <a:spcPts val="0"/>
              </a:spcAft>
              <a:buNone/>
            </a:pPr>
            <a:r>
              <a:rPr lang="en" sz="1400" u="sng">
                <a:solidFill>
                  <a:schemeClr val="hlink"/>
                </a:solidFill>
                <a:hlinkClick r:id="rId7"/>
              </a:rPr>
              <a:t>https://www-fars.nhtsa.dot.gov/Main/index.aspx</a:t>
            </a:r>
            <a:endParaRPr sz="1400"/>
          </a:p>
          <a:p>
            <a:pPr indent="0" lvl="0" marL="0" rtl="0" algn="l">
              <a:spcBef>
                <a:spcPts val="0"/>
              </a:spcBef>
              <a:spcAft>
                <a:spcPts val="1200"/>
              </a:spcAft>
              <a:buNone/>
            </a:pPr>
            <a:r>
              <a:t/>
            </a:r>
            <a:endParaRPr/>
          </a:p>
        </p:txBody>
      </p:sp>
      <p:sp>
        <p:nvSpPr>
          <p:cNvPr id="263" name="Google Shape;263;p36"/>
          <p:cNvSpPr txBox="1"/>
          <p:nvPr/>
        </p:nvSpPr>
        <p:spPr>
          <a:xfrm>
            <a:off x="729450" y="4278425"/>
            <a:ext cx="541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MARKET LAUNCH</a:t>
            </a:r>
            <a:endParaRPr/>
          </a:p>
        </p:txBody>
      </p:sp>
      <p:sp>
        <p:nvSpPr>
          <p:cNvPr id="102" name="Google Shape;102;p15"/>
          <p:cNvSpPr txBox="1"/>
          <p:nvPr/>
        </p:nvSpPr>
        <p:spPr>
          <a:xfrm>
            <a:off x="729450" y="1933500"/>
            <a:ext cx="3086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Our first study uses data from Google Trends to approximate usage of Uber and Lyft across CA rural and urban  counties.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Google Trends tracks the relative popularity of a search interest.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Results were from 2013-2019. Ridesharing apps were launched early 2009/2011 depending on city and started to gain traction in 2013. </a:t>
            </a:r>
            <a:endParaRPr>
              <a:latin typeface="Lato"/>
              <a:ea typeface="Lato"/>
              <a:cs typeface="Lato"/>
              <a:sym typeface="Lato"/>
            </a:endParaRPr>
          </a:p>
        </p:txBody>
      </p:sp>
      <p:pic>
        <p:nvPicPr>
          <p:cNvPr id="103" name="Google Shape;103;p15"/>
          <p:cNvPicPr preferRelativeResize="0"/>
          <p:nvPr/>
        </p:nvPicPr>
        <p:blipFill>
          <a:blip r:embed="rId3">
            <a:alphaModFix/>
          </a:blip>
          <a:stretch>
            <a:fillRect/>
          </a:stretch>
        </p:blipFill>
        <p:spPr>
          <a:xfrm>
            <a:off x="4223400" y="1431725"/>
            <a:ext cx="4627451" cy="3087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712025" y="613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Market Launch - Rural</a:t>
            </a:r>
            <a:endParaRPr/>
          </a:p>
        </p:txBody>
      </p:sp>
      <p:pic>
        <p:nvPicPr>
          <p:cNvPr id="109" name="Google Shape;109;p16"/>
          <p:cNvPicPr preferRelativeResize="0"/>
          <p:nvPr/>
        </p:nvPicPr>
        <p:blipFill>
          <a:blip r:embed="rId3">
            <a:alphaModFix/>
          </a:blip>
          <a:stretch>
            <a:fillRect/>
          </a:stretch>
        </p:blipFill>
        <p:spPr>
          <a:xfrm>
            <a:off x="624450" y="1557425"/>
            <a:ext cx="4000969" cy="2984850"/>
          </a:xfrm>
          <a:prstGeom prst="rect">
            <a:avLst/>
          </a:prstGeom>
          <a:noFill/>
          <a:ln>
            <a:noFill/>
          </a:ln>
        </p:spPr>
      </p:pic>
      <p:pic>
        <p:nvPicPr>
          <p:cNvPr id="110" name="Google Shape;110;p16"/>
          <p:cNvPicPr preferRelativeResize="0"/>
          <p:nvPr/>
        </p:nvPicPr>
        <p:blipFill>
          <a:blip r:embed="rId4">
            <a:alphaModFix/>
          </a:blip>
          <a:stretch>
            <a:fillRect/>
          </a:stretch>
        </p:blipFill>
        <p:spPr>
          <a:xfrm>
            <a:off x="4847725" y="1557425"/>
            <a:ext cx="4000969" cy="2984850"/>
          </a:xfrm>
          <a:prstGeom prst="rect">
            <a:avLst/>
          </a:prstGeom>
          <a:noFill/>
          <a:ln>
            <a:noFill/>
          </a:ln>
        </p:spPr>
      </p:pic>
      <p:sp>
        <p:nvSpPr>
          <p:cNvPr id="111" name="Google Shape;111;p16"/>
          <p:cNvSpPr txBox="1"/>
          <p:nvPr/>
        </p:nvSpPr>
        <p:spPr>
          <a:xfrm>
            <a:off x="2334975" y="4525725"/>
            <a:ext cx="51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year</a:t>
            </a:r>
            <a:endParaRPr sz="1000">
              <a:latin typeface="Lato"/>
              <a:ea typeface="Lato"/>
              <a:cs typeface="Lato"/>
              <a:sym typeface="Lato"/>
            </a:endParaRPr>
          </a:p>
        </p:txBody>
      </p:sp>
      <p:sp>
        <p:nvSpPr>
          <p:cNvPr id="112" name="Google Shape;112;p16"/>
          <p:cNvSpPr txBox="1"/>
          <p:nvPr/>
        </p:nvSpPr>
        <p:spPr>
          <a:xfrm>
            <a:off x="6724650" y="4525725"/>
            <a:ext cx="51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year</a:t>
            </a:r>
            <a:endParaRPr sz="1000">
              <a:latin typeface="Lato"/>
              <a:ea typeface="Lato"/>
              <a:cs typeface="Lato"/>
              <a:sym typeface="Lato"/>
            </a:endParaRPr>
          </a:p>
        </p:txBody>
      </p:sp>
      <p:sp>
        <p:nvSpPr>
          <p:cNvPr id="113" name="Google Shape;113;p16"/>
          <p:cNvSpPr txBox="1"/>
          <p:nvPr/>
        </p:nvSpPr>
        <p:spPr>
          <a:xfrm rot="-5400000">
            <a:off x="-39900" y="2660550"/>
            <a:ext cx="99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searches</a:t>
            </a:r>
            <a:endParaRPr sz="1000">
              <a:latin typeface="Lato"/>
              <a:ea typeface="Lato"/>
              <a:cs typeface="Lato"/>
              <a:sym typeface="Lato"/>
            </a:endParaRPr>
          </a:p>
        </p:txBody>
      </p:sp>
      <p:sp>
        <p:nvSpPr>
          <p:cNvPr id="114" name="Google Shape;114;p16"/>
          <p:cNvSpPr txBox="1"/>
          <p:nvPr/>
        </p:nvSpPr>
        <p:spPr>
          <a:xfrm rot="-5400000">
            <a:off x="4299775" y="2723150"/>
            <a:ext cx="99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searches</a:t>
            </a:r>
            <a:endParaRPr sz="10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7"/>
          <p:cNvPicPr preferRelativeResize="0"/>
          <p:nvPr/>
        </p:nvPicPr>
        <p:blipFill>
          <a:blip r:embed="rId3">
            <a:alphaModFix/>
          </a:blip>
          <a:stretch>
            <a:fillRect/>
          </a:stretch>
        </p:blipFill>
        <p:spPr>
          <a:xfrm>
            <a:off x="4645775" y="1452200"/>
            <a:ext cx="4238779" cy="3162250"/>
          </a:xfrm>
          <a:prstGeom prst="rect">
            <a:avLst/>
          </a:prstGeom>
          <a:noFill/>
          <a:ln>
            <a:noFill/>
          </a:ln>
        </p:spPr>
      </p:pic>
      <p:pic>
        <p:nvPicPr>
          <p:cNvPr id="120" name="Google Shape;120;p17"/>
          <p:cNvPicPr preferRelativeResize="0"/>
          <p:nvPr/>
        </p:nvPicPr>
        <p:blipFill>
          <a:blip r:embed="rId4">
            <a:alphaModFix/>
          </a:blip>
          <a:stretch>
            <a:fillRect/>
          </a:stretch>
        </p:blipFill>
        <p:spPr>
          <a:xfrm>
            <a:off x="254050" y="1549050"/>
            <a:ext cx="4108925" cy="3065400"/>
          </a:xfrm>
          <a:prstGeom prst="rect">
            <a:avLst/>
          </a:prstGeom>
          <a:noFill/>
          <a:ln>
            <a:noFill/>
          </a:ln>
        </p:spPr>
      </p:pic>
      <p:sp>
        <p:nvSpPr>
          <p:cNvPr id="121" name="Google Shape;121;p17"/>
          <p:cNvSpPr txBox="1"/>
          <p:nvPr>
            <p:ph type="title"/>
          </p:nvPr>
        </p:nvSpPr>
        <p:spPr>
          <a:xfrm>
            <a:off x="712025" y="613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Market Launch - Urban</a:t>
            </a:r>
            <a:endParaRPr/>
          </a:p>
        </p:txBody>
      </p:sp>
      <p:sp>
        <p:nvSpPr>
          <p:cNvPr id="122" name="Google Shape;122;p17"/>
          <p:cNvSpPr txBox="1"/>
          <p:nvPr/>
        </p:nvSpPr>
        <p:spPr>
          <a:xfrm>
            <a:off x="2130875" y="4566550"/>
            <a:ext cx="51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year</a:t>
            </a:r>
            <a:endParaRPr sz="1000">
              <a:latin typeface="Lato"/>
              <a:ea typeface="Lato"/>
              <a:cs typeface="Lato"/>
              <a:sym typeface="Lato"/>
            </a:endParaRPr>
          </a:p>
        </p:txBody>
      </p:sp>
      <p:sp>
        <p:nvSpPr>
          <p:cNvPr id="123" name="Google Shape;123;p17"/>
          <p:cNvSpPr txBox="1"/>
          <p:nvPr/>
        </p:nvSpPr>
        <p:spPr>
          <a:xfrm rot="-5400000">
            <a:off x="-291075" y="2570750"/>
            <a:ext cx="99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searches</a:t>
            </a:r>
            <a:endParaRPr sz="1000">
              <a:latin typeface="Lato"/>
              <a:ea typeface="Lato"/>
              <a:cs typeface="Lato"/>
              <a:sym typeface="Lato"/>
            </a:endParaRPr>
          </a:p>
        </p:txBody>
      </p:sp>
      <p:sp>
        <p:nvSpPr>
          <p:cNvPr id="124" name="Google Shape;124;p17"/>
          <p:cNvSpPr txBox="1"/>
          <p:nvPr/>
        </p:nvSpPr>
        <p:spPr>
          <a:xfrm>
            <a:off x="6716475" y="4614450"/>
            <a:ext cx="51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year</a:t>
            </a:r>
            <a:endParaRPr sz="1000">
              <a:latin typeface="Lato"/>
              <a:ea typeface="Lato"/>
              <a:cs typeface="Lato"/>
              <a:sym typeface="Lato"/>
            </a:endParaRPr>
          </a:p>
        </p:txBody>
      </p:sp>
      <p:sp>
        <p:nvSpPr>
          <p:cNvPr id="125" name="Google Shape;125;p17"/>
          <p:cNvSpPr txBox="1"/>
          <p:nvPr/>
        </p:nvSpPr>
        <p:spPr>
          <a:xfrm rot="-5400000">
            <a:off x="4061375" y="2812950"/>
            <a:ext cx="99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searches</a:t>
            </a:r>
            <a:endParaRPr sz="10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FINDINGS</a:t>
            </a:r>
            <a:endParaRPr/>
          </a:p>
        </p:txBody>
      </p:sp>
      <p:sp>
        <p:nvSpPr>
          <p:cNvPr id="131" name="Google Shape;131;p18"/>
          <p:cNvSpPr txBox="1"/>
          <p:nvPr/>
        </p:nvSpPr>
        <p:spPr>
          <a:xfrm>
            <a:off x="5731775" y="1101125"/>
            <a:ext cx="32052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Rural counties (Butte/Placer/Shasta, Imperial) were not early adopters of rideshare services and continue to not be big participants in the service.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Lyft seems to have higher interest in rural areas (2017-2019) and that is due to their expansion model of reaching out to less denser populations.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Urban counties (Los Angeles/Orange, San Diego, San Francisco) were participants in the early adoption  of rideshare services as </a:t>
            </a:r>
            <a:r>
              <a:rPr lang="en">
                <a:latin typeface="Lato"/>
                <a:ea typeface="Lato"/>
                <a:cs typeface="Lato"/>
                <a:sym typeface="Lato"/>
              </a:rPr>
              <a:t>communities</a:t>
            </a:r>
            <a:r>
              <a:rPr lang="en">
                <a:latin typeface="Lato"/>
                <a:ea typeface="Lato"/>
                <a:cs typeface="Lato"/>
                <a:sym typeface="Lato"/>
              </a:rPr>
              <a:t> embraced rideshare services quickly and easily.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32" name="Google Shape;132;p18"/>
          <p:cNvPicPr preferRelativeResize="0"/>
          <p:nvPr/>
        </p:nvPicPr>
        <p:blipFill>
          <a:blip r:embed="rId3">
            <a:alphaModFix/>
          </a:blip>
          <a:stretch>
            <a:fillRect/>
          </a:stretch>
        </p:blipFill>
        <p:spPr>
          <a:xfrm>
            <a:off x="814500" y="2004700"/>
            <a:ext cx="4747150" cy="2373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HOLIDAY FATALITIES</a:t>
            </a:r>
            <a:endParaRPr/>
          </a:p>
        </p:txBody>
      </p:sp>
      <p:sp>
        <p:nvSpPr>
          <p:cNvPr id="138" name="Google Shape;138;p19"/>
          <p:cNvSpPr txBox="1"/>
          <p:nvPr/>
        </p:nvSpPr>
        <p:spPr>
          <a:xfrm>
            <a:off x="729450" y="1810700"/>
            <a:ext cx="3463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Our next study uses data from </a:t>
            </a:r>
            <a:r>
              <a:rPr lang="en">
                <a:latin typeface="Lato"/>
                <a:ea typeface="Lato"/>
                <a:cs typeface="Lato"/>
                <a:sym typeface="Lato"/>
              </a:rPr>
              <a:t>National Highway Traffic Safety Administration (NHTSA) to determine trends in alcohol-related automobile fatalities, over holiday periods, before (2002-2008) and after (2013-2019) the launch of ride-share services</a:t>
            </a:r>
            <a:r>
              <a:rPr lang="en">
                <a:latin typeface="Lato"/>
                <a:ea typeface="Lato"/>
                <a:cs typeface="Lato"/>
                <a:sym typeface="Lato"/>
              </a:rPr>
              <a: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Data collected from the NHTSA show tracked</a:t>
            </a:r>
            <a:r>
              <a:rPr lang="en">
                <a:latin typeface="Lato"/>
                <a:ea typeface="Lato"/>
                <a:cs typeface="Lato"/>
                <a:sym typeface="Lato"/>
              </a:rPr>
              <a:t> holidays for alcohol-related fatalities to include New Year’s Day, Independence Day, Thanksgiving, Labor Day and Memorial Day.</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39" name="Google Shape;139;p19"/>
          <p:cNvPicPr preferRelativeResize="0"/>
          <p:nvPr/>
        </p:nvPicPr>
        <p:blipFill>
          <a:blip r:embed="rId3">
            <a:alphaModFix/>
          </a:blip>
          <a:stretch>
            <a:fillRect/>
          </a:stretch>
        </p:blipFill>
        <p:spPr>
          <a:xfrm>
            <a:off x="4449650" y="1967963"/>
            <a:ext cx="4381776" cy="2464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0"/>
          <p:cNvPicPr preferRelativeResize="0"/>
          <p:nvPr/>
        </p:nvPicPr>
        <p:blipFill>
          <a:blip r:embed="rId3">
            <a:alphaModFix/>
          </a:blip>
          <a:stretch>
            <a:fillRect/>
          </a:stretch>
        </p:blipFill>
        <p:spPr>
          <a:xfrm>
            <a:off x="1823682" y="1207150"/>
            <a:ext cx="7005467" cy="3607425"/>
          </a:xfrm>
          <a:prstGeom prst="rect">
            <a:avLst/>
          </a:prstGeom>
          <a:noFill/>
          <a:ln>
            <a:noFill/>
          </a:ln>
        </p:spPr>
      </p:pic>
      <p:sp>
        <p:nvSpPr>
          <p:cNvPr id="145" name="Google Shape;145;p20"/>
          <p:cNvSpPr txBox="1"/>
          <p:nvPr>
            <p:ph type="title"/>
          </p:nvPr>
        </p:nvSpPr>
        <p:spPr>
          <a:xfrm>
            <a:off x="712025" y="613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Holiday Fatalities</a:t>
            </a:r>
            <a:endParaRPr/>
          </a:p>
        </p:txBody>
      </p:sp>
      <p:sp>
        <p:nvSpPr>
          <p:cNvPr id="146" name="Google Shape;146;p20"/>
          <p:cNvSpPr txBox="1"/>
          <p:nvPr/>
        </p:nvSpPr>
        <p:spPr>
          <a:xfrm>
            <a:off x="183725" y="1413913"/>
            <a:ext cx="16065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Overall, the data show crests and troughs since 2002 through 2019, before and after ride-sharing apps were released, while also showing a downward trend since ride-sharing apps have been available.</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712025" y="613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Holiday Fatalities</a:t>
            </a:r>
            <a:endParaRPr/>
          </a:p>
        </p:txBody>
      </p:sp>
      <p:sp>
        <p:nvSpPr>
          <p:cNvPr id="152" name="Google Shape;152;p21"/>
          <p:cNvSpPr txBox="1"/>
          <p:nvPr/>
        </p:nvSpPr>
        <p:spPr>
          <a:xfrm>
            <a:off x="712025" y="4368650"/>
            <a:ext cx="7825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Average annual deaths for </a:t>
            </a:r>
            <a:r>
              <a:rPr b="1" lang="en">
                <a:latin typeface="Lato"/>
                <a:ea typeface="Lato"/>
                <a:cs typeface="Lato"/>
                <a:sym typeface="Lato"/>
              </a:rPr>
              <a:t>New Years Day</a:t>
            </a:r>
            <a:r>
              <a:rPr lang="en">
                <a:latin typeface="Lato"/>
                <a:ea typeface="Lato"/>
                <a:cs typeface="Lato"/>
                <a:sym typeface="Lato"/>
              </a:rPr>
              <a:t> decreased from 181 to 132</a:t>
            </a:r>
            <a:r>
              <a:rPr lang="en">
                <a:solidFill>
                  <a:srgbClr val="202124"/>
                </a:solidFill>
                <a:highlight>
                  <a:schemeClr val="lt1"/>
                </a:highlight>
                <a:latin typeface="Lato"/>
                <a:ea typeface="Lato"/>
                <a:cs typeface="Lato"/>
                <a:sym typeface="Lato"/>
              </a:rPr>
              <a:t>↓</a:t>
            </a:r>
            <a:r>
              <a:rPr lang="en">
                <a:latin typeface="Lato"/>
                <a:ea typeface="Lato"/>
                <a:cs typeface="Lato"/>
                <a:sym typeface="Lato"/>
              </a:rPr>
              <a:t>.</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Average annual deaths for </a:t>
            </a:r>
            <a:r>
              <a:rPr b="1" lang="en">
                <a:latin typeface="Lato"/>
                <a:ea typeface="Lato"/>
                <a:cs typeface="Lato"/>
                <a:sym typeface="Lato"/>
              </a:rPr>
              <a:t>Memorial Day</a:t>
            </a:r>
            <a:r>
              <a:rPr lang="en">
                <a:latin typeface="Lato"/>
                <a:ea typeface="Lato"/>
                <a:cs typeface="Lato"/>
                <a:sym typeface="Lato"/>
              </a:rPr>
              <a:t> decreased from 189 to 158</a:t>
            </a:r>
            <a:r>
              <a:rPr lang="en">
                <a:solidFill>
                  <a:srgbClr val="202124"/>
                </a:solidFill>
                <a:highlight>
                  <a:schemeClr val="lt1"/>
                </a:highlight>
                <a:latin typeface="Lato"/>
                <a:ea typeface="Lato"/>
                <a:cs typeface="Lato"/>
                <a:sym typeface="Lato"/>
              </a:rPr>
              <a:t>↓</a:t>
            </a:r>
            <a:r>
              <a:rPr lang="en">
                <a:latin typeface="Lato"/>
                <a:ea typeface="Lato"/>
                <a:cs typeface="Lato"/>
                <a:sym typeface="Lato"/>
              </a:rPr>
              <a:t>. </a:t>
            </a:r>
            <a:endParaRPr>
              <a:latin typeface="Lato"/>
              <a:ea typeface="Lato"/>
              <a:cs typeface="Lato"/>
              <a:sym typeface="Lato"/>
            </a:endParaRPr>
          </a:p>
        </p:txBody>
      </p:sp>
      <p:pic>
        <p:nvPicPr>
          <p:cNvPr id="153" name="Google Shape;153;p21"/>
          <p:cNvPicPr preferRelativeResize="0"/>
          <p:nvPr/>
        </p:nvPicPr>
        <p:blipFill>
          <a:blip r:embed="rId3">
            <a:alphaModFix/>
          </a:blip>
          <a:stretch>
            <a:fillRect/>
          </a:stretch>
        </p:blipFill>
        <p:spPr>
          <a:xfrm>
            <a:off x="322950" y="1300875"/>
            <a:ext cx="3683575" cy="3052349"/>
          </a:xfrm>
          <a:prstGeom prst="rect">
            <a:avLst/>
          </a:prstGeom>
          <a:noFill/>
          <a:ln>
            <a:noFill/>
          </a:ln>
          <a:effectLst>
            <a:outerShdw blurRad="57150" rotWithShape="0" algn="bl" dir="5400000" dist="19050">
              <a:srgbClr val="000000">
                <a:alpha val="50000"/>
              </a:srgbClr>
            </a:outerShdw>
          </a:effectLst>
        </p:spPr>
      </p:pic>
      <p:pic>
        <p:nvPicPr>
          <p:cNvPr id="154" name="Google Shape;154;p21"/>
          <p:cNvPicPr preferRelativeResize="0"/>
          <p:nvPr/>
        </p:nvPicPr>
        <p:blipFill>
          <a:blip r:embed="rId4">
            <a:alphaModFix/>
          </a:blip>
          <a:stretch>
            <a:fillRect/>
          </a:stretch>
        </p:blipFill>
        <p:spPr>
          <a:xfrm>
            <a:off x="4303225" y="1300875"/>
            <a:ext cx="3701802" cy="3052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